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2" r:id="rId3"/>
    <p:sldId id="308" r:id="rId4"/>
    <p:sldId id="309" r:id="rId5"/>
    <p:sldId id="311" r:id="rId6"/>
    <p:sldId id="330" r:id="rId7"/>
    <p:sldId id="331" r:id="rId8"/>
    <p:sldId id="332" r:id="rId9"/>
    <p:sldId id="302" r:id="rId10"/>
    <p:sldId id="288" r:id="rId11"/>
    <p:sldId id="301" r:id="rId12"/>
    <p:sldId id="323" r:id="rId13"/>
    <p:sldId id="307" r:id="rId14"/>
    <p:sldId id="324" r:id="rId15"/>
    <p:sldId id="325" r:id="rId16"/>
    <p:sldId id="333" r:id="rId17"/>
    <p:sldId id="306" r:id="rId18"/>
    <p:sldId id="312" r:id="rId19"/>
    <p:sldId id="326" r:id="rId20"/>
    <p:sldId id="329" r:id="rId21"/>
    <p:sldId id="328" r:id="rId22"/>
    <p:sldId id="32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C00"/>
    <a:srgbClr val="005696"/>
    <a:srgbClr val="5C7919"/>
    <a:srgbClr val="62811B"/>
    <a:srgbClr val="76972C"/>
    <a:srgbClr val="A26C00"/>
    <a:srgbClr val="FFD47D"/>
    <a:srgbClr val="E9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62440" autoAdjust="0"/>
  </p:normalViewPr>
  <p:slideViewPr>
    <p:cSldViewPr>
      <p:cViewPr varScale="1">
        <p:scale>
          <a:sx n="63" d="100"/>
          <a:sy n="63" d="100"/>
        </p:scale>
        <p:origin x="21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589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9D64F-048B-41A6-9E57-19EEF6F631A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6AC51-F6D9-4956-BAE5-75EBC6A6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2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89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32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3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9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2895600" cy="41744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D77DD2-D0F2-41D9-BC58-AE753474941F}"/>
              </a:ext>
            </a:extLst>
          </p:cNvPr>
          <p:cNvGraphicFramePr>
            <a:graphicFrameLocks noGrp="1"/>
          </p:cNvGraphicFramePr>
          <p:nvPr/>
        </p:nvGraphicFramePr>
        <p:xfrm>
          <a:off x="3884613" y="4572000"/>
          <a:ext cx="2209800" cy="3945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280669338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66177208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Sample Single-Life Gift Annuity Rates</a:t>
                      </a:r>
                      <a:endParaRPr lang="en-US" sz="12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114300" marB="11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284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Age</a:t>
                      </a:r>
                      <a:endParaRPr lang="en-US" sz="12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114300" marB="1143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Rate</a:t>
                      </a:r>
                      <a:endParaRPr lang="en-US" sz="12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114300" marB="114300" anchor="ctr"/>
                </a:tc>
                <a:extLst>
                  <a:ext uri="{0D108BD9-81ED-4DB2-BD59-A6C34878D82A}">
                    <a16:rowId xmlns:a16="http://schemas.microsoft.com/office/drawing/2014/main" val="1602447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65</a:t>
                      </a:r>
                      <a:endParaRPr lang="en-US" sz="12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114300" marB="1143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4.2%</a:t>
                      </a:r>
                      <a:endParaRPr lang="en-US" sz="12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114300" marB="114300" anchor="ctr"/>
                </a:tc>
                <a:extLst>
                  <a:ext uri="{0D108BD9-81ED-4DB2-BD59-A6C34878D82A}">
                    <a16:rowId xmlns:a16="http://schemas.microsoft.com/office/drawing/2014/main" val="3843302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70</a:t>
                      </a:r>
                      <a:endParaRPr lang="en-US" sz="12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114300" marB="1143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4.7%</a:t>
                      </a:r>
                      <a:endParaRPr lang="en-US" sz="12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114300" marB="114300" anchor="ctr"/>
                </a:tc>
                <a:extLst>
                  <a:ext uri="{0D108BD9-81ED-4DB2-BD59-A6C34878D82A}">
                    <a16:rowId xmlns:a16="http://schemas.microsoft.com/office/drawing/2014/main" val="282814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75</a:t>
                      </a:r>
                      <a:endParaRPr lang="en-US" sz="12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114300" marB="1143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5.4%</a:t>
                      </a:r>
                      <a:endParaRPr lang="en-US" sz="12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114300" marB="114300" anchor="ctr"/>
                </a:tc>
                <a:extLst>
                  <a:ext uri="{0D108BD9-81ED-4DB2-BD59-A6C34878D82A}">
                    <a16:rowId xmlns:a16="http://schemas.microsoft.com/office/drawing/2014/main" val="53913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80</a:t>
                      </a:r>
                      <a:endParaRPr lang="en-US" sz="12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114300" marB="1143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6.5%</a:t>
                      </a:r>
                      <a:endParaRPr lang="en-US" sz="12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114300" marB="114300" anchor="ctr"/>
                </a:tc>
                <a:extLst>
                  <a:ext uri="{0D108BD9-81ED-4DB2-BD59-A6C34878D82A}">
                    <a16:rowId xmlns:a16="http://schemas.microsoft.com/office/drawing/2014/main" val="3297850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85</a:t>
                      </a:r>
                      <a:endParaRPr lang="en-US" sz="12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114300" marB="1143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7.6%</a:t>
                      </a:r>
                      <a:endParaRPr lang="en-US" sz="12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114300" marB="114300" anchor="ctr"/>
                </a:tc>
                <a:extLst>
                  <a:ext uri="{0D108BD9-81ED-4DB2-BD59-A6C34878D82A}">
                    <a16:rowId xmlns:a16="http://schemas.microsoft.com/office/drawing/2014/main" val="1337227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90+</a:t>
                      </a:r>
                      <a:endParaRPr lang="en-US" sz="12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114300" marB="1143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8.6%</a:t>
                      </a:r>
                      <a:endParaRPr lang="en-US" sz="12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114300" marB="114300" anchor="ctr"/>
                </a:tc>
                <a:extLst>
                  <a:ext uri="{0D108BD9-81ED-4DB2-BD59-A6C34878D82A}">
                    <a16:rowId xmlns:a16="http://schemas.microsoft.com/office/drawing/2014/main" val="158268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588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link.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8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92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15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69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41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62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7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4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98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0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99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8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6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67561"/>
            <a:ext cx="5486400" cy="411480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AC51-F6D9-4956-BAE5-75EBC6A6E9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4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4404D-76DC-4901-97D8-25B84BB8B25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267697-7BCD-4407-863F-0EE2C3EC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9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4404D-76DC-4901-97D8-25B84BB8B25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267697-7BCD-4407-863F-0EE2C3EC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1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4404D-76DC-4901-97D8-25B84BB8B25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267697-7BCD-4407-863F-0EE2C3EC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6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-26973" y="5203993"/>
            <a:ext cx="9247173" cy="1676934"/>
          </a:xfrm>
          <a:prstGeom prst="rect">
            <a:avLst/>
          </a:prstGeom>
          <a:solidFill>
            <a:srgbClr val="C55F4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9020A9-C0C1-47DA-AC13-F4581E5B6A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82753200" y="914400"/>
            <a:ext cx="6823075" cy="4795838"/>
          </a:xfrm>
          <a:prstGeom prst="rect">
            <a:avLst/>
          </a:prstGeom>
          <a:gradFill rotWithShape="1">
            <a:gsLst>
              <a:gs pos="0">
                <a:srgbClr val="4F91E7"/>
              </a:gs>
              <a:gs pos="100000">
                <a:srgbClr val="4F91E7">
                  <a:gamma/>
                  <a:tint val="2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18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 userDrawn="1"/>
        </p:nvSpPr>
        <p:spPr>
          <a:xfrm rot="1017438">
            <a:off x="-1375577" y="2735344"/>
            <a:ext cx="11278494" cy="43607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48399"/>
            <a:ext cx="969257" cy="515085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 rot="679882">
            <a:off x="-821702" y="589307"/>
            <a:ext cx="11278494" cy="45755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20E02-EAAC-4BA9-868E-27DE82B353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-26973" y="5203993"/>
            <a:ext cx="9247173" cy="1676934"/>
          </a:xfrm>
          <a:prstGeom prst="rect">
            <a:avLst/>
          </a:prstGeom>
          <a:solidFill>
            <a:srgbClr val="C55F4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9020A9-C0C1-47DA-AC13-F4581E5B6A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82753200" y="914400"/>
            <a:ext cx="6823075" cy="4795838"/>
          </a:xfrm>
          <a:prstGeom prst="rect">
            <a:avLst/>
          </a:prstGeom>
          <a:gradFill rotWithShape="1">
            <a:gsLst>
              <a:gs pos="0">
                <a:srgbClr val="4F91E7"/>
              </a:gs>
              <a:gs pos="100000">
                <a:srgbClr val="4F91E7">
                  <a:gamma/>
                  <a:tint val="2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18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 userDrawn="1"/>
        </p:nvSpPr>
        <p:spPr>
          <a:xfrm rot="1017438">
            <a:off x="-1375577" y="2735344"/>
            <a:ext cx="11278494" cy="43607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48399"/>
            <a:ext cx="969257" cy="515085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 rot="679882">
            <a:off x="-821702" y="589307"/>
            <a:ext cx="11278494" cy="45755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20E02-EAAC-4BA9-868E-27DE82B353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19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-26973" y="5203993"/>
            <a:ext cx="9247173" cy="1676934"/>
          </a:xfrm>
          <a:prstGeom prst="rect">
            <a:avLst/>
          </a:prstGeom>
          <a:solidFill>
            <a:srgbClr val="C55F4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9020A9-C0C1-47DA-AC13-F4581E5B6A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82753200" y="914400"/>
            <a:ext cx="6823075" cy="4795838"/>
          </a:xfrm>
          <a:prstGeom prst="rect">
            <a:avLst/>
          </a:prstGeom>
          <a:gradFill rotWithShape="1">
            <a:gsLst>
              <a:gs pos="0">
                <a:srgbClr val="4F91E7"/>
              </a:gs>
              <a:gs pos="100000">
                <a:srgbClr val="4F91E7">
                  <a:gamma/>
                  <a:tint val="2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18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 userDrawn="1"/>
        </p:nvSpPr>
        <p:spPr>
          <a:xfrm rot="1017438">
            <a:off x="-1375577" y="2735344"/>
            <a:ext cx="11278494" cy="43607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48399"/>
            <a:ext cx="969257" cy="515085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 rot="679882">
            <a:off x="-821702" y="589307"/>
            <a:ext cx="11278494" cy="45755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20E02-EAAC-4BA9-868E-27DE82B353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89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-26973" y="5203993"/>
            <a:ext cx="9247173" cy="1676934"/>
          </a:xfrm>
          <a:prstGeom prst="rect">
            <a:avLst/>
          </a:prstGeom>
          <a:solidFill>
            <a:srgbClr val="C55F4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9020A9-C0C1-47DA-AC13-F4581E5B6A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82753200" y="914400"/>
            <a:ext cx="6823075" cy="4795838"/>
          </a:xfrm>
          <a:prstGeom prst="rect">
            <a:avLst/>
          </a:prstGeom>
          <a:gradFill rotWithShape="1">
            <a:gsLst>
              <a:gs pos="0">
                <a:srgbClr val="4F91E7"/>
              </a:gs>
              <a:gs pos="100000">
                <a:srgbClr val="4F91E7">
                  <a:gamma/>
                  <a:tint val="2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18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 userDrawn="1"/>
        </p:nvSpPr>
        <p:spPr>
          <a:xfrm rot="1017438">
            <a:off x="-1375577" y="2735344"/>
            <a:ext cx="11278494" cy="43607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48399"/>
            <a:ext cx="969257" cy="515085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 rot="679882">
            <a:off x="-821702" y="589307"/>
            <a:ext cx="11278494" cy="45755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20E02-EAAC-4BA9-868E-27DE82B353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32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-26973" y="5203993"/>
            <a:ext cx="9247173" cy="1676934"/>
          </a:xfrm>
          <a:prstGeom prst="rect">
            <a:avLst/>
          </a:prstGeom>
          <a:solidFill>
            <a:srgbClr val="C55F4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9020A9-C0C1-47DA-AC13-F4581E5B6A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82753200" y="914400"/>
            <a:ext cx="6823075" cy="4795838"/>
          </a:xfrm>
          <a:prstGeom prst="rect">
            <a:avLst/>
          </a:prstGeom>
          <a:gradFill rotWithShape="1">
            <a:gsLst>
              <a:gs pos="0">
                <a:srgbClr val="4F91E7"/>
              </a:gs>
              <a:gs pos="100000">
                <a:srgbClr val="4F91E7">
                  <a:gamma/>
                  <a:tint val="2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18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 userDrawn="1"/>
        </p:nvSpPr>
        <p:spPr>
          <a:xfrm rot="1017438">
            <a:off x="-1375577" y="2735344"/>
            <a:ext cx="11278494" cy="43607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48399"/>
            <a:ext cx="969257" cy="515085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 rot="679882">
            <a:off x="-821702" y="589307"/>
            <a:ext cx="11278494" cy="45755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20E02-EAAC-4BA9-868E-27DE82B353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37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-26973" y="5203993"/>
            <a:ext cx="9247173" cy="1676934"/>
          </a:xfrm>
          <a:prstGeom prst="rect">
            <a:avLst/>
          </a:prstGeom>
          <a:solidFill>
            <a:srgbClr val="C55F4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9020A9-C0C1-47DA-AC13-F4581E5B6A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82753200" y="914400"/>
            <a:ext cx="6823075" cy="4795838"/>
          </a:xfrm>
          <a:prstGeom prst="rect">
            <a:avLst/>
          </a:prstGeom>
          <a:gradFill rotWithShape="1">
            <a:gsLst>
              <a:gs pos="0">
                <a:srgbClr val="4F91E7"/>
              </a:gs>
              <a:gs pos="100000">
                <a:srgbClr val="4F91E7">
                  <a:gamma/>
                  <a:tint val="2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18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 userDrawn="1"/>
        </p:nvSpPr>
        <p:spPr>
          <a:xfrm rot="1017438">
            <a:off x="-1375577" y="2735344"/>
            <a:ext cx="11278494" cy="43607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48399"/>
            <a:ext cx="969257" cy="515085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 rot="679882">
            <a:off x="-821702" y="589307"/>
            <a:ext cx="11278494" cy="45755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20E02-EAAC-4BA9-868E-27DE82B353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0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-26973" y="5203993"/>
            <a:ext cx="9247173" cy="1676934"/>
          </a:xfrm>
          <a:prstGeom prst="rect">
            <a:avLst/>
          </a:prstGeom>
          <a:solidFill>
            <a:srgbClr val="C55F4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9020A9-C0C1-47DA-AC13-F4581E5B6A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82753200" y="914400"/>
            <a:ext cx="6823075" cy="4795838"/>
          </a:xfrm>
          <a:prstGeom prst="rect">
            <a:avLst/>
          </a:prstGeom>
          <a:gradFill rotWithShape="1">
            <a:gsLst>
              <a:gs pos="0">
                <a:srgbClr val="4F91E7"/>
              </a:gs>
              <a:gs pos="100000">
                <a:srgbClr val="4F91E7">
                  <a:gamma/>
                  <a:tint val="2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18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 userDrawn="1"/>
        </p:nvSpPr>
        <p:spPr>
          <a:xfrm rot="1017438">
            <a:off x="-1375577" y="2735344"/>
            <a:ext cx="11278494" cy="43607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48399"/>
            <a:ext cx="969257" cy="515085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 rot="679882">
            <a:off x="-821702" y="589307"/>
            <a:ext cx="11278494" cy="45755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20E02-EAAC-4BA9-868E-27DE82B353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04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187C-65A3-45CC-A35D-223D85B9D3D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6373-6FB3-426F-85E5-F76B2CCC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5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4404D-76DC-4901-97D8-25B84BB8B25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267697-7BCD-4407-863F-0EE2C3EC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55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187C-65A3-45CC-A35D-223D85B9D3D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6373-6FB3-426F-85E5-F76B2CCC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25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187C-65A3-45CC-A35D-223D85B9D3D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6373-6FB3-426F-85E5-F76B2CCC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3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187C-65A3-45CC-A35D-223D85B9D3D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6373-6FB3-426F-85E5-F76B2CCC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7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187C-65A3-45CC-A35D-223D85B9D3D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6373-6FB3-426F-85E5-F76B2CCC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187C-65A3-45CC-A35D-223D85B9D3D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6373-6FB3-426F-85E5-F76B2CCC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83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187C-65A3-45CC-A35D-223D85B9D3D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6373-6FB3-426F-85E5-F76B2CCC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70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187C-65A3-45CC-A35D-223D85B9D3D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6373-6FB3-426F-85E5-F76B2CCC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51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187C-65A3-45CC-A35D-223D85B9D3D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6373-6FB3-426F-85E5-F76B2CCC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28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187C-65A3-45CC-A35D-223D85B9D3D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6373-6FB3-426F-85E5-F76B2CCC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6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187C-65A3-45CC-A35D-223D85B9D3D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6373-6FB3-426F-85E5-F76B2CCC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2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4404D-76DC-4901-97D8-25B84BB8B25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267697-7BCD-4407-863F-0EE2C3EC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4404D-76DC-4901-97D8-25B84BB8B25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267697-7BCD-4407-863F-0EE2C3EC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9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4404D-76DC-4901-97D8-25B84BB8B25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267697-7BCD-4407-863F-0EE2C3EC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04" y="685800"/>
            <a:ext cx="8229600" cy="73183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36804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April 2014</a:t>
            </a:r>
          </a:p>
        </p:txBody>
      </p:sp>
      <p:sp>
        <p:nvSpPr>
          <p:cNvPr id="6" name="Date Placeholder 2"/>
          <p:cNvSpPr txBox="1">
            <a:spLocks/>
          </p:cNvSpPr>
          <p:nvPr userDrawn="1"/>
        </p:nvSpPr>
        <p:spPr>
          <a:xfrm>
            <a:off x="225804" y="636804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8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4404D-76DC-4901-97D8-25B84BB8B25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267697-7BCD-4407-863F-0EE2C3EC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7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4404D-76DC-4901-97D8-25B84BB8B25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267697-7BCD-4407-863F-0EE2C3EC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5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4404D-76DC-4901-97D8-25B84BB8B25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267697-7BCD-4407-863F-0EE2C3EC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 flip="none" rotWithShape="1">
            <a:gsLst>
              <a:gs pos="100000">
                <a:srgbClr val="005696"/>
              </a:gs>
              <a:gs pos="0">
                <a:srgbClr val="0070C0"/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105400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76972C">
                  <a:shade val="30000"/>
                  <a:satMod val="115000"/>
                </a:srgbClr>
              </a:gs>
              <a:gs pos="50000">
                <a:srgbClr val="76972C">
                  <a:shade val="67500"/>
                  <a:satMod val="115000"/>
                </a:srgbClr>
              </a:gs>
              <a:gs pos="100000">
                <a:srgbClr val="76972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600" y="6248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www.NDCF.net</a:t>
            </a:r>
          </a:p>
        </p:txBody>
      </p:sp>
      <p:sp>
        <p:nvSpPr>
          <p:cNvPr id="15" name="Oval 14"/>
          <p:cNvSpPr/>
          <p:nvPr userDrawn="1"/>
        </p:nvSpPr>
        <p:spPr>
          <a:xfrm rot="200028">
            <a:off x="-3220563" y="380413"/>
            <a:ext cx="15392400" cy="59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2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187C-65A3-45CC-A35D-223D85B9D3D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26373-6FB3-426F-85E5-F76B2CCC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3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ga-web.org/the-fundamentals-of-a-successful-charitable-gift-annuity-progra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352800"/>
            <a:ext cx="8229600" cy="2667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Endowment Works &amp;</a:t>
            </a:r>
          </a:p>
          <a:p>
            <a:r>
              <a:rPr lang="en-US" sz="40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Giving Techniques &amp; Options</a:t>
            </a:r>
          </a:p>
          <a:p>
            <a:endParaRPr lang="en-US" sz="2400" b="1" dirty="0">
              <a:solidFill>
                <a:srgbClr val="005696"/>
              </a:solidFill>
              <a:latin typeface="Trajan Pro" pitchFamily="18" charset="0"/>
            </a:endParaRPr>
          </a:p>
          <a:p>
            <a:r>
              <a:rPr lang="en-US" sz="2400" b="1" dirty="0">
                <a:solidFill>
                  <a:srgbClr val="005696"/>
                </a:solidFill>
                <a:latin typeface="Trajan Pro" pitchFamily="18" charset="0"/>
              </a:rPr>
              <a:t>Kevin J. Dvorak, CFP® President &amp; CEO</a:t>
            </a:r>
          </a:p>
          <a:p>
            <a:r>
              <a:rPr lang="en-US" sz="1800" b="1" dirty="0">
                <a:solidFill>
                  <a:schemeClr val="tx1"/>
                </a:solidFill>
                <a:latin typeface="Trajan Pro" pitchFamily="18" charset="0"/>
              </a:rPr>
              <a:t>May 30,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38200"/>
            <a:ext cx="3733696" cy="19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2296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Gifts of Appreciated Assets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5844EA5-0D2F-44C6-9D0C-75EB167E1F16}"/>
              </a:ext>
            </a:extLst>
          </p:cNvPr>
          <p:cNvSpPr txBox="1">
            <a:spLocks/>
          </p:cNvSpPr>
          <p:nvPr/>
        </p:nvSpPr>
        <p:spPr>
          <a:xfrm>
            <a:off x="838200" y="1447800"/>
            <a:ext cx="7467600" cy="2971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Asset must be transferred to charity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Deduction is full market value on date of transfer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Publicly-traded securities is the mean price on date of transfer (average of high and low).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Real Estate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pic>
        <p:nvPicPr>
          <p:cNvPr id="3076" name="Picture 4" descr="Free Home Photos">
            <a:extLst>
              <a:ext uri="{FF2B5EF4-FFF2-40B4-BE49-F238E27FC236}">
                <a16:creationId xmlns:a16="http://schemas.microsoft.com/office/drawing/2014/main" id="{6195308A-A2C6-428D-98BC-395A8EB25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67702"/>
            <a:ext cx="2678520" cy="26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8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1D2E-22A4-4ADA-8AEB-C1F17E2EE450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82296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Bequests (a gift in your will)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C3C82F-A8CB-4CF7-A864-442E9A247730}"/>
              </a:ext>
            </a:extLst>
          </p:cNvPr>
          <p:cNvSpPr txBox="1">
            <a:spLocks/>
          </p:cNvSpPr>
          <p:nvPr/>
        </p:nvSpPr>
        <p:spPr>
          <a:xfrm>
            <a:off x="838200" y="1447800"/>
            <a:ext cx="4800600" cy="381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Specific dollar amount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Certain percentage of the estate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Remainder of the estate after gifts to family, friends, and other organizations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 descr="A picture containing person, wall, indoor, man&#10;&#10;Description automatically generated">
            <a:extLst>
              <a:ext uri="{FF2B5EF4-FFF2-40B4-BE49-F238E27FC236}">
                <a16:creationId xmlns:a16="http://schemas.microsoft.com/office/drawing/2014/main" id="{F6FFB3CC-D9DF-4BAC-BA32-43AE10663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31149" y="1784051"/>
            <a:ext cx="3225729" cy="255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776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838199"/>
            <a:ext cx="82296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Named Beneficiary of Retirement Accounts</a:t>
            </a:r>
          </a:p>
        </p:txBody>
      </p:sp>
      <p:pic>
        <p:nvPicPr>
          <p:cNvPr id="2052" name="Picture 4" descr="Do I Qualify as an Eligible Desinated Beneficiary? • Carrell Blanton Ferris">
            <a:extLst>
              <a:ext uri="{FF2B5EF4-FFF2-40B4-BE49-F238E27FC236}">
                <a16:creationId xmlns:a16="http://schemas.microsoft.com/office/drawing/2014/main" id="{FE81BD9F-84E0-4256-8A5B-3EDA2BB44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4724400" cy="3960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15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71628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Gifts of Cash Value Life Insurance</a:t>
            </a:r>
          </a:p>
        </p:txBody>
      </p:sp>
      <p:pic>
        <p:nvPicPr>
          <p:cNvPr id="1026" name="Picture 2" descr="Life Insurance">
            <a:extLst>
              <a:ext uri="{FF2B5EF4-FFF2-40B4-BE49-F238E27FC236}">
                <a16:creationId xmlns:a16="http://schemas.microsoft.com/office/drawing/2014/main" id="{1BAAE776-FD43-417B-8F53-703358F8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048000" cy="2030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3BF0AED-B712-42F5-A3D8-CF400BAC5C3E}"/>
              </a:ext>
            </a:extLst>
          </p:cNvPr>
          <p:cNvSpPr/>
          <p:nvPr/>
        </p:nvSpPr>
        <p:spPr>
          <a:xfrm>
            <a:off x="4000500" y="2571750"/>
            <a:ext cx="1600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BEE3F-9AA9-48CE-8BFE-4764D322709A}"/>
              </a:ext>
            </a:extLst>
          </p:cNvPr>
          <p:cNvSpPr txBox="1"/>
          <p:nvPr/>
        </p:nvSpPr>
        <p:spPr>
          <a:xfrm>
            <a:off x="5791200" y="2289601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Charity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D9D854-0030-44C5-82ED-BE83E825BD4A}"/>
              </a:ext>
            </a:extLst>
          </p:cNvPr>
          <p:cNvSpPr txBox="1"/>
          <p:nvPr/>
        </p:nvSpPr>
        <p:spPr>
          <a:xfrm>
            <a:off x="604260" y="4183070"/>
            <a:ext cx="526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 Just designating the charity as a beneficiary will NOT generate a tax deduction!</a:t>
            </a:r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DB2C4FF-F7D2-40E2-8D40-7943E7B26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47" y="3602134"/>
            <a:ext cx="2170270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36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4100" y="579120"/>
            <a:ext cx="82296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Charitable Gift Annuity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C51315-196A-4BC8-8AC3-5A0CE3E837DC}"/>
              </a:ext>
            </a:extLst>
          </p:cNvPr>
          <p:cNvSpPr txBox="1">
            <a:spLocks/>
          </p:cNvSpPr>
          <p:nvPr/>
        </p:nvSpPr>
        <p:spPr>
          <a:xfrm>
            <a:off x="603308" y="1214562"/>
            <a:ext cx="8100391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 contract that pays a guaranteed dollar amount annually to the donor and a second annuitant, if desired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Remainder goes to the charity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191C05-9347-419F-89E8-3B254B658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31943"/>
              </p:ext>
            </p:extLst>
          </p:nvPr>
        </p:nvGraphicFramePr>
        <p:xfrm>
          <a:off x="338601" y="3093720"/>
          <a:ext cx="8424399" cy="353567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30383">
                  <a:extLst>
                    <a:ext uri="{9D8B030D-6E8A-4147-A177-3AD203B41FA5}">
                      <a16:colId xmlns:a16="http://schemas.microsoft.com/office/drawing/2014/main" val="3160913851"/>
                    </a:ext>
                  </a:extLst>
                </a:gridCol>
                <a:gridCol w="1478062">
                  <a:extLst>
                    <a:ext uri="{9D8B030D-6E8A-4147-A177-3AD203B41FA5}">
                      <a16:colId xmlns:a16="http://schemas.microsoft.com/office/drawing/2014/main" val="785515671"/>
                    </a:ext>
                  </a:extLst>
                </a:gridCol>
                <a:gridCol w="1643954">
                  <a:extLst>
                    <a:ext uri="{9D8B030D-6E8A-4147-A177-3AD203B41FA5}">
                      <a16:colId xmlns:a16="http://schemas.microsoft.com/office/drawing/2014/main" val="3976616754"/>
                    </a:ext>
                  </a:extLst>
                </a:gridCol>
                <a:gridCol w="1348913">
                  <a:extLst>
                    <a:ext uri="{9D8B030D-6E8A-4147-A177-3AD203B41FA5}">
                      <a16:colId xmlns:a16="http://schemas.microsoft.com/office/drawing/2014/main" val="3019143282"/>
                    </a:ext>
                  </a:extLst>
                </a:gridCol>
                <a:gridCol w="1318087">
                  <a:extLst>
                    <a:ext uri="{9D8B030D-6E8A-4147-A177-3AD203B41FA5}">
                      <a16:colId xmlns:a16="http://schemas.microsoft.com/office/drawing/2014/main" val="117663395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82585860"/>
                    </a:ext>
                  </a:extLst>
                </a:gridCol>
              </a:tblGrid>
              <a:tr h="808155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Sample Annual Gift Annuity Payout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For a $10,000 gift.*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6790"/>
                  </a:ext>
                </a:extLst>
              </a:tr>
              <a:tr h="60611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Age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Annual</a:t>
                      </a:r>
                      <a:endParaRPr lang="en-US" sz="14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Annuity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Income Tax Deduction**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Income Taxed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Tax-Free Income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Maximum ND Income Tax Credit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1896343"/>
                  </a:ext>
                </a:extLst>
              </a:tr>
              <a:tr h="3030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$520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$3,384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$247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$273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$1,354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186812"/>
                  </a:ext>
                </a:extLst>
              </a:tr>
              <a:tr h="3030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$570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$3,494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$245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$325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$1,398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31161"/>
                  </a:ext>
                </a:extLst>
              </a:tr>
              <a:tr h="3030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$630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$3,725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$238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$392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$1,290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433656"/>
                  </a:ext>
                </a:extLst>
              </a:tr>
              <a:tr h="3030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$700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$4,126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$230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$470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$1,650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664365"/>
                  </a:ext>
                </a:extLst>
              </a:tr>
              <a:tr h="3030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$810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$4,519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$233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$577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$1,808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08828"/>
                  </a:ext>
                </a:extLst>
              </a:tr>
              <a:tr h="606117">
                <a:tc grid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*rates subject to change, for illustration only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** income tax deduction in year of gift only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715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266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8FFE45-79E8-18E9-0252-45C4981BCF11}"/>
              </a:ext>
            </a:extLst>
          </p:cNvPr>
          <p:cNvSpPr txBox="1"/>
          <p:nvPr/>
        </p:nvSpPr>
        <p:spPr>
          <a:xfrm>
            <a:off x="628650" y="3105835"/>
            <a:ext cx="769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The Fundamentals of a Successful Charitable Gift Annuity Program </a:t>
            </a:r>
          </a:p>
          <a:p>
            <a:r>
              <a:rPr lang="en-US" dirty="0">
                <a:hlinkClick r:id="rId3"/>
              </a:rPr>
              <a:t>(acga-web.org)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4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0554D16-BE7E-4BCB-B57F-2470F48B6728}"/>
              </a:ext>
            </a:extLst>
          </p:cNvPr>
          <p:cNvSpPr txBox="1">
            <a:spLocks/>
          </p:cNvSpPr>
          <p:nvPr/>
        </p:nvSpPr>
        <p:spPr>
          <a:xfrm>
            <a:off x="180340" y="734873"/>
            <a:ext cx="822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CRAT – Charitable Remainder Annuity Trust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61D4201-49EE-498D-AA9C-82746DCD960E}"/>
              </a:ext>
            </a:extLst>
          </p:cNvPr>
          <p:cNvSpPr txBox="1"/>
          <p:nvPr/>
        </p:nvSpPr>
        <p:spPr>
          <a:xfrm>
            <a:off x="713740" y="1268273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Prepared for Farm Lady</a:t>
            </a:r>
            <a:r>
              <a:rPr lang="en-US" dirty="0"/>
              <a:t>	</a:t>
            </a:r>
            <a:r>
              <a:rPr lang="en-US" sz="2400" b="1" dirty="0"/>
              <a:t>10% Annuity Trust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BC9EF24-4ECB-4291-96AF-939C57D6E7CB}"/>
              </a:ext>
            </a:extLst>
          </p:cNvPr>
          <p:cNvSpPr/>
          <p:nvPr/>
        </p:nvSpPr>
        <p:spPr>
          <a:xfrm>
            <a:off x="637540" y="1877873"/>
            <a:ext cx="2133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Property</a:t>
            </a:r>
          </a:p>
          <a:p>
            <a:pPr algn="ctr"/>
            <a:endParaRPr lang="en-US" sz="1100" b="1" dirty="0"/>
          </a:p>
          <a:p>
            <a:pPr algn="ctr"/>
            <a:r>
              <a:rPr lang="en-US" sz="2000" b="1" dirty="0"/>
              <a:t>$300,000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7DEFFC81-0C0F-455A-A55C-1E0EBF9DF717}"/>
              </a:ext>
            </a:extLst>
          </p:cNvPr>
          <p:cNvSpPr/>
          <p:nvPr/>
        </p:nvSpPr>
        <p:spPr>
          <a:xfrm>
            <a:off x="3385820" y="2487473"/>
            <a:ext cx="2133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Principal</a:t>
            </a:r>
          </a:p>
          <a:p>
            <a:pPr algn="ctr"/>
            <a:endParaRPr lang="en-US" sz="1100" b="1" dirty="0"/>
          </a:p>
          <a:p>
            <a:pPr algn="ctr"/>
            <a:r>
              <a:rPr lang="en-US" sz="2000" b="1" dirty="0"/>
              <a:t>$300,000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C604C7C-5F0C-4683-9121-5888D86F266E}"/>
              </a:ext>
            </a:extLst>
          </p:cNvPr>
          <p:cNvSpPr/>
          <p:nvPr/>
        </p:nvSpPr>
        <p:spPr>
          <a:xfrm>
            <a:off x="6123940" y="3401873"/>
            <a:ext cx="2438400" cy="1295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NDCF</a:t>
            </a:r>
          </a:p>
          <a:p>
            <a:pPr algn="ctr"/>
            <a:r>
              <a:rPr lang="en-US" sz="2400" b="1" dirty="0"/>
              <a:t>$200,000</a:t>
            </a:r>
          </a:p>
          <a:p>
            <a:pPr algn="ctr"/>
            <a:r>
              <a:rPr lang="en-US" sz="1400" dirty="0"/>
              <a:t>(Approximate Value)</a:t>
            </a:r>
          </a:p>
        </p:txBody>
      </p:sp>
      <p:sp>
        <p:nvSpPr>
          <p:cNvPr id="9" name="Right Arrow 9">
            <a:extLst>
              <a:ext uri="{FF2B5EF4-FFF2-40B4-BE49-F238E27FC236}">
                <a16:creationId xmlns:a16="http://schemas.microsoft.com/office/drawing/2014/main" id="{BFE2B825-692F-4481-8549-9114734A5A6C}"/>
              </a:ext>
            </a:extLst>
          </p:cNvPr>
          <p:cNvSpPr/>
          <p:nvPr/>
        </p:nvSpPr>
        <p:spPr>
          <a:xfrm>
            <a:off x="2847340" y="2487473"/>
            <a:ext cx="447040" cy="304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2269AEF9-B3E1-4A84-B893-25CFE297D002}"/>
              </a:ext>
            </a:extLst>
          </p:cNvPr>
          <p:cNvSpPr/>
          <p:nvPr/>
        </p:nvSpPr>
        <p:spPr>
          <a:xfrm>
            <a:off x="5638800" y="3401873"/>
            <a:ext cx="533400" cy="304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Down Arrow 11">
            <a:extLst>
              <a:ext uri="{FF2B5EF4-FFF2-40B4-BE49-F238E27FC236}">
                <a16:creationId xmlns:a16="http://schemas.microsoft.com/office/drawing/2014/main" id="{A7252641-C85F-4ADF-BB22-DA6F39CAE9C0}"/>
              </a:ext>
            </a:extLst>
          </p:cNvPr>
          <p:cNvSpPr/>
          <p:nvPr/>
        </p:nvSpPr>
        <p:spPr>
          <a:xfrm>
            <a:off x="4295140" y="3859073"/>
            <a:ext cx="381000" cy="914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356508D-CE4D-4B71-BDA3-8A746450EDA2}"/>
              </a:ext>
            </a:extLst>
          </p:cNvPr>
          <p:cNvSpPr txBox="1"/>
          <p:nvPr/>
        </p:nvSpPr>
        <p:spPr>
          <a:xfrm>
            <a:off x="637540" y="3492462"/>
            <a:ext cx="279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Gift to trust.</a:t>
            </a:r>
          </a:p>
          <a:p>
            <a:r>
              <a:rPr lang="en-US" sz="2400" b="1" dirty="0"/>
              <a:t>Deduct $33,321,</a:t>
            </a:r>
          </a:p>
          <a:p>
            <a:r>
              <a:rPr lang="en-US" sz="2400" b="1" dirty="0"/>
              <a:t>Saves $11,662.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191C523-7D6B-4680-A01B-E3B928628C38}"/>
              </a:ext>
            </a:extLst>
          </p:cNvPr>
          <p:cNvSpPr txBox="1"/>
          <p:nvPr/>
        </p:nvSpPr>
        <p:spPr>
          <a:xfrm>
            <a:off x="3152140" y="5013387"/>
            <a:ext cx="2783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Fixed payout each year of $30,000.</a:t>
            </a:r>
          </a:p>
          <a:p>
            <a:r>
              <a:rPr lang="en-US" sz="2400" b="1" dirty="0"/>
              <a:t>Effective rate 10.4%.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06777D-4365-4166-934C-6FF79DE17B99}"/>
              </a:ext>
            </a:extLst>
          </p:cNvPr>
          <p:cNvSpPr/>
          <p:nvPr/>
        </p:nvSpPr>
        <p:spPr>
          <a:xfrm>
            <a:off x="6352540" y="4925873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Trust decreases for 10 years.  Trust to charity.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0E9F1A2-EBB4-49F0-B67F-118E17769EA0}"/>
              </a:ext>
            </a:extLst>
          </p:cNvPr>
          <p:cNvSpPr txBox="1"/>
          <p:nvPr/>
        </p:nvSpPr>
        <p:spPr>
          <a:xfrm>
            <a:off x="3294380" y="4027269"/>
            <a:ext cx="100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Term of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DE3B80BA-D784-4903-884B-9E697409F67F}"/>
              </a:ext>
            </a:extLst>
          </p:cNvPr>
          <p:cNvSpPr txBox="1"/>
          <p:nvPr/>
        </p:nvSpPr>
        <p:spPr>
          <a:xfrm>
            <a:off x="4640580" y="4029531"/>
            <a:ext cx="99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 years</a:t>
            </a:r>
          </a:p>
        </p:txBody>
      </p:sp>
    </p:spTree>
    <p:extLst>
      <p:ext uri="{BB962C8B-B14F-4D97-AF65-F5344CB8AC3E}">
        <p14:creationId xmlns:p14="http://schemas.microsoft.com/office/powerpoint/2010/main" val="13502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A5F415-3974-4169-BBB6-A3909DE844A3}"/>
              </a:ext>
            </a:extLst>
          </p:cNvPr>
          <p:cNvSpPr txBox="1"/>
          <p:nvPr/>
        </p:nvSpPr>
        <p:spPr>
          <a:xfrm>
            <a:off x="381000" y="751344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Charitable Remainder Unitrust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Transfer cash or assets to fund the unitrust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Trust is invested and donor receives annual income from the unitrust for life or a certain term of years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Donor receives an immediate tax deduction for the charitable portion of the trust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Charity benefits from what remains in trust after all payments have been made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594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A5F415-3974-4169-BBB6-A3909DE844A3}"/>
              </a:ext>
            </a:extLst>
          </p:cNvPr>
          <p:cNvSpPr txBox="1"/>
          <p:nvPr/>
        </p:nvSpPr>
        <p:spPr>
          <a:xfrm>
            <a:off x="453887" y="1066800"/>
            <a:ext cx="838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Gift of Home or Farm with Reserve Life Estate</a:t>
            </a: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27DAF-A92E-4AF7-88C0-785993FFA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9496"/>
          <a:stretch/>
        </p:blipFill>
        <p:spPr bwMode="auto">
          <a:xfrm>
            <a:off x="392103" y="2133600"/>
            <a:ext cx="844378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324600"/>
            <a:ext cx="2057400" cy="381000"/>
          </a:xfrm>
          <a:prstGeom prst="rect">
            <a:avLst/>
          </a:prstGeom>
          <a:solidFill>
            <a:srgbClr val="5C7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6B06D5-0105-4857-BFAC-3A4F9500A944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82296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 Income Tax Credit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2A77BC-DD09-43CA-95E1-178E09288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1" r="3738" b="22488"/>
          <a:stretch/>
        </p:blipFill>
        <p:spPr>
          <a:xfrm>
            <a:off x="569115" y="2705100"/>
            <a:ext cx="8284628" cy="1447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946908-D4AD-46FD-B5D3-C0F804C05B30}"/>
              </a:ext>
            </a:extLst>
          </p:cNvPr>
          <p:cNvSpPr txBox="1"/>
          <p:nvPr/>
        </p:nvSpPr>
        <p:spPr>
          <a:xfrm>
            <a:off x="455341" y="429611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Estimated tax deductions and credits for the 32% Tax Bracket.  Consult your tax advisor.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6CBE75-F4A6-4748-9F7D-52C431D676E5}"/>
              </a:ext>
            </a:extLst>
          </p:cNvPr>
          <p:cNvSpPr txBox="1">
            <a:spLocks/>
          </p:cNvSpPr>
          <p:nvPr/>
        </p:nvSpPr>
        <p:spPr>
          <a:xfrm>
            <a:off x="865714" y="1356211"/>
            <a:ext cx="7467600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Some gifts may be eligible for the 40% ND income tax credit.</a:t>
            </a:r>
          </a:p>
        </p:txBody>
      </p:sp>
    </p:spTree>
    <p:extLst>
      <p:ext uri="{BB962C8B-B14F-4D97-AF65-F5344CB8AC3E}">
        <p14:creationId xmlns:p14="http://schemas.microsoft.com/office/powerpoint/2010/main" val="240770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133600"/>
            <a:ext cx="84582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 Linotype" panose="02040502050505030304" pitchFamily="18" charset="0"/>
              </a:rPr>
              <a:t>Nothing that the presenter says today should be taken as legal or tax advice, if you want that, hire a real professional. </a:t>
            </a:r>
          </a:p>
          <a:p>
            <a:endParaRPr lang="en-US" sz="2800" dirty="0">
              <a:latin typeface="Palatino Linotype" panose="02040502050505030304" pitchFamily="18" charset="0"/>
            </a:endParaRPr>
          </a:p>
          <a:p>
            <a:endParaRPr lang="en-US" sz="11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30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verwhelmed Images, Stock Photos &amp;amp; Vectors | Shutterstock">
            <a:extLst>
              <a:ext uri="{FF2B5EF4-FFF2-40B4-BE49-F238E27FC236}">
                <a16:creationId xmlns:a16="http://schemas.microsoft.com/office/drawing/2014/main" id="{F4433027-1F7A-4B6D-B977-D38180A52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1752600" y="1549400"/>
            <a:ext cx="5638800" cy="375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15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3AE6FFC-9753-4069-AD21-E083CBD90C81}"/>
              </a:ext>
            </a:extLst>
          </p:cNvPr>
          <p:cNvSpPr txBox="1">
            <a:spLocks/>
          </p:cNvSpPr>
          <p:nvPr/>
        </p:nvSpPr>
        <p:spPr>
          <a:xfrm>
            <a:off x="762000" y="3352800"/>
            <a:ext cx="7848600" cy="26670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56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5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Kevin J. Dvorak, CFP® President &amp; CEO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E7975-0278-40D2-BC67-3CC5F8756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38200"/>
            <a:ext cx="3733696" cy="19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0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group of boys roughhousing rockwell clipart">
            <a:extLst>
              <a:ext uri="{FF2B5EF4-FFF2-40B4-BE49-F238E27FC236}">
                <a16:creationId xmlns:a16="http://schemas.microsoft.com/office/drawing/2014/main" id="{CC53E997-DEFC-4A15-A49D-A0E562A67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500062"/>
            <a:ext cx="4429125" cy="585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8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ored audience clipart">
            <a:extLst>
              <a:ext uri="{FF2B5EF4-FFF2-40B4-BE49-F238E27FC236}">
                <a16:creationId xmlns:a16="http://schemas.microsoft.com/office/drawing/2014/main" id="{4433CCCE-974B-4017-8F07-D48857565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314818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1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272A-2141-ED9C-4A3A-007BA5C676E3}"/>
              </a:ext>
            </a:extLst>
          </p:cNvPr>
          <p:cNvSpPr txBox="1">
            <a:spLocks/>
          </p:cNvSpPr>
          <p:nvPr/>
        </p:nvSpPr>
        <p:spPr>
          <a:xfrm>
            <a:off x="413616" y="621569"/>
            <a:ext cx="82296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Power of Endowment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1E4937-B0BF-4CBB-7D7B-7F646919FD54}"/>
              </a:ext>
            </a:extLst>
          </p:cNvPr>
          <p:cNvGrpSpPr/>
          <p:nvPr/>
        </p:nvGrpSpPr>
        <p:grpSpPr>
          <a:xfrm>
            <a:off x="468757" y="1219200"/>
            <a:ext cx="8218043" cy="4583756"/>
            <a:chOff x="591964" y="1255495"/>
            <a:chExt cx="8218043" cy="45837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62B5D6-A4B4-827E-5BCD-F10990833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58" t="13712" r="3781" b="4941"/>
            <a:stretch/>
          </p:blipFill>
          <p:spPr>
            <a:xfrm>
              <a:off x="591964" y="1877542"/>
              <a:ext cx="7960072" cy="34446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2393AA-9E7E-78A1-87A3-5EDBFE6870F4}"/>
                </a:ext>
              </a:extLst>
            </p:cNvPr>
            <p:cNvSpPr txBox="1"/>
            <p:nvPr/>
          </p:nvSpPr>
          <p:spPr>
            <a:xfrm>
              <a:off x="841623" y="1255495"/>
              <a:ext cx="76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Power of Endowment: Retained Market Value of $100,000</a:t>
              </a:r>
            </a:p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Invested on 12/31/1989 (based on 5% total spending – 4% grant + 1% admin fee</a:t>
              </a:r>
              <a:r>
                <a:rPr lang="en-US" sz="1600" dirty="0"/>
                <a:t>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324E0E3-49EB-EEAC-5D49-3CE0146267FD}"/>
                </a:ext>
              </a:extLst>
            </p:cNvPr>
            <p:cNvGrpSpPr/>
            <p:nvPr/>
          </p:nvGrpSpPr>
          <p:grpSpPr>
            <a:xfrm>
              <a:off x="813770" y="5462622"/>
              <a:ext cx="7996237" cy="376629"/>
              <a:chOff x="771525" y="5377021"/>
              <a:chExt cx="7996237" cy="376629"/>
            </a:xfrm>
            <a:noFill/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CCC2A1-95F3-B2D5-C604-3F03E8111E5B}"/>
                  </a:ext>
                </a:extLst>
              </p:cNvPr>
              <p:cNvSpPr txBox="1"/>
              <p:nvPr/>
            </p:nvSpPr>
            <p:spPr>
              <a:xfrm>
                <a:off x="4805362" y="5377021"/>
                <a:ext cx="39624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Total $ given in grants:  </a:t>
                </a:r>
                <a:r>
                  <a:rPr lang="en-US" b="1" dirty="0">
                    <a:solidFill>
                      <a:srgbClr val="0056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$192,822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451EB3-1C2D-9307-CC9A-CD8D80B57BF0}"/>
                  </a:ext>
                </a:extLst>
              </p:cNvPr>
              <p:cNvSpPr txBox="1"/>
              <p:nvPr/>
            </p:nvSpPr>
            <p:spPr>
              <a:xfrm>
                <a:off x="771525" y="5384318"/>
                <a:ext cx="39624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Fund Value in 2023:  </a:t>
                </a:r>
                <a:r>
                  <a:rPr lang="en-US" b="1" dirty="0">
                    <a:solidFill>
                      <a:srgbClr val="0056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$169,590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06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A53909B-D54E-6400-AB30-D98B6937E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23916"/>
              </p:ext>
            </p:extLst>
          </p:nvPr>
        </p:nvGraphicFramePr>
        <p:xfrm>
          <a:off x="266700" y="1306291"/>
          <a:ext cx="8610600" cy="4245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3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3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Assets*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 Approximate Annual Grants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927">
                <a:tc>
                  <a:txBody>
                    <a:bodyPr/>
                    <a:lstStyle/>
                    <a:p>
                      <a:r>
                        <a:rPr lang="en-US" dirty="0"/>
                        <a:t>Harvey Public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$140,502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First Care Health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$319,211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Jeremiah Program Fargo Moorhead Scheel Barry Endowment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$641,512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$25,000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Carrington </a:t>
                      </a:r>
                      <a:r>
                        <a:rPr lang="en-US" baseline="0" dirty="0"/>
                        <a:t>Community Endowment Fund </a:t>
                      </a:r>
                      <a:r>
                        <a:rPr lang="en-US" sz="1600" baseline="0" dirty="0"/>
                        <a:t>(includes McGinn-Kunkel estate)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$701,081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338514"/>
                  </a:ext>
                </a:extLst>
              </a:tr>
              <a:tr h="959611">
                <a:tc>
                  <a:txBody>
                    <a:bodyPr/>
                    <a:lstStyle/>
                    <a:p>
                      <a:r>
                        <a:rPr lang="en-US" dirty="0"/>
                        <a:t>Clarence Johnson &amp; Eunice Iwen Community Foundation for Arthur, 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$6,635,255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$265,000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4CBD74B-CC46-32A5-06A1-AA32994973E4}"/>
              </a:ext>
            </a:extLst>
          </p:cNvPr>
          <p:cNvSpPr txBox="1">
            <a:spLocks/>
          </p:cNvSpPr>
          <p:nvPr/>
        </p:nvSpPr>
        <p:spPr>
          <a:xfrm>
            <a:off x="251460" y="609600"/>
            <a:ext cx="51816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Endowment Examples</a:t>
            </a:r>
          </a:p>
        </p:txBody>
      </p:sp>
    </p:spTree>
    <p:extLst>
      <p:ext uri="{BB962C8B-B14F-4D97-AF65-F5344CB8AC3E}">
        <p14:creationId xmlns:p14="http://schemas.microsoft.com/office/powerpoint/2010/main" val="344912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EF41-CD45-FA0B-20F6-CD5D3841C96A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Various Charitable Giving Techniques to Build Your Endowment Fund </a:t>
            </a:r>
          </a:p>
          <a:p>
            <a:r>
              <a:rPr lang="en-US" sz="24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(or your project fund, general operating, etc.)</a:t>
            </a:r>
          </a:p>
        </p:txBody>
      </p:sp>
    </p:spTree>
    <p:extLst>
      <p:ext uri="{BB962C8B-B14F-4D97-AF65-F5344CB8AC3E}">
        <p14:creationId xmlns:p14="http://schemas.microsoft.com/office/powerpoint/2010/main" val="49975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324600"/>
            <a:ext cx="2057400" cy="381000"/>
          </a:xfrm>
          <a:prstGeom prst="rect">
            <a:avLst/>
          </a:prstGeom>
          <a:solidFill>
            <a:srgbClr val="5C7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6B06D5-0105-4857-BFAC-3A4F9500A944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82296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Outright Gift of Cash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6CBE75-F4A6-4748-9F7D-52C431D676E5}"/>
              </a:ext>
            </a:extLst>
          </p:cNvPr>
          <p:cNvSpPr txBox="1">
            <a:spLocks/>
          </p:cNvSpPr>
          <p:nvPr/>
        </p:nvSpPr>
        <p:spPr>
          <a:xfrm>
            <a:off x="865714" y="1600199"/>
            <a:ext cx="7467600" cy="4099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Simplest way to give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Cash, Check, or Credit Card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3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1447800"/>
            <a:ext cx="7467600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No taxes on the amount you transfer (if you are 70 ½ or older)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Satisfies your Required Minimum Distribution for the year (if you are 72 and must take distributions)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Check must be sent DIRECTLY from IRA Trustee to the charity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Rollover gifts not allowed to donor-advised funds or private foundations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E9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Charitable IRA Rollover</a:t>
            </a:r>
          </a:p>
        </p:txBody>
      </p:sp>
    </p:spTree>
    <p:extLst>
      <p:ext uri="{BB962C8B-B14F-4D97-AF65-F5344CB8AC3E}">
        <p14:creationId xmlns:p14="http://schemas.microsoft.com/office/powerpoint/2010/main" val="523077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7744</TotalTime>
  <Words>731</Words>
  <Application>Microsoft Office PowerPoint</Application>
  <PresentationFormat>On-screen Show (4:3)</PresentationFormat>
  <Paragraphs>176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Palatino Linotype</vt:lpstr>
      <vt:lpstr>Times New Roman</vt:lpstr>
      <vt:lpstr>Trajan Pro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</dc:creator>
  <cp:lastModifiedBy>Christi</cp:lastModifiedBy>
  <cp:revision>208</cp:revision>
  <dcterms:created xsi:type="dcterms:W3CDTF">2014-04-07T18:44:10Z</dcterms:created>
  <dcterms:modified xsi:type="dcterms:W3CDTF">2024-05-28T20:52:35Z</dcterms:modified>
</cp:coreProperties>
</file>