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57" r:id="rId3"/>
    <p:sldId id="258" r:id="rId4"/>
    <p:sldId id="262" r:id="rId5"/>
    <p:sldId id="278" r:id="rId6"/>
    <p:sldId id="281" r:id="rId7"/>
    <p:sldId id="259" r:id="rId8"/>
    <p:sldId id="261" r:id="rId9"/>
    <p:sldId id="279" r:id="rId10"/>
    <p:sldId id="280" r:id="rId11"/>
    <p:sldId id="269" r:id="rId12"/>
    <p:sldId id="284" r:id="rId13"/>
    <p:sldId id="270" r:id="rId14"/>
    <p:sldId id="295" r:id="rId15"/>
    <p:sldId id="266" r:id="rId16"/>
    <p:sldId id="271" r:id="rId17"/>
    <p:sldId id="285" r:id="rId18"/>
    <p:sldId id="296" r:id="rId19"/>
    <p:sldId id="283" r:id="rId20"/>
    <p:sldId id="297"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C-FILE\General%20Data\miranda\CLEARWTR\NDANO\Annual%20Report\2022%20Financial%20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C-FILE\General%20Data\miranda\CLEARWTR\NDANO\Annual%20Report\2022%20Financial%20Chart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server\data2\miranda\CLEARWTR\NDANO\Memberships\Membership%20Stats\Membership%20Numbers%20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erver\data2\miranda\CLEARWTR\NDANO\Memberships\Membership%20Stats\Membership%20Numbers%20202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Revenue</a:t>
            </a:r>
          </a:p>
        </c:rich>
      </c:tx>
      <c:layout>
        <c:manualLayout>
          <c:xMode val="edge"/>
          <c:yMode val="edge"/>
          <c:x val="4.4680446194225724E-2"/>
          <c:y val="3.915171959284952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explosion val="2"/>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CBF-48AF-A710-817EDE432C55}"/>
              </c:ext>
            </c:extLst>
          </c:dPt>
          <c:dPt>
            <c:idx val="1"/>
            <c:bubble3D val="0"/>
            <c:spPr>
              <a:solidFill>
                <a:schemeClr val="bg2">
                  <a:lumMod val="9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CBF-48AF-A710-817EDE432C55}"/>
              </c:ext>
            </c:extLst>
          </c:dPt>
          <c:dPt>
            <c:idx val="2"/>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CBF-48AF-A710-817EDE432C55}"/>
              </c:ext>
            </c:extLst>
          </c:dPt>
          <c:dPt>
            <c:idx val="3"/>
            <c:bubble3D val="0"/>
            <c:spPr>
              <a:solidFill>
                <a:schemeClr val="accent1">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ECBF-48AF-A710-817EDE432C55}"/>
              </c:ext>
            </c:extLst>
          </c:dPt>
          <c:dLbls>
            <c:dLbl>
              <c:idx val="0"/>
              <c:layout>
                <c:manualLayout>
                  <c:x val="-0.25825829889749596"/>
                  <c:y val="0.13681483989867071"/>
                </c:manualLayout>
              </c:layout>
              <c:tx>
                <c:rich>
                  <a:bodyPr/>
                  <a:lstStyle/>
                  <a:p>
                    <a:r>
                      <a:rPr lang="en-US">
                        <a:solidFill>
                          <a:sysClr val="windowText" lastClr="000000"/>
                        </a:solidFill>
                      </a:rPr>
                      <a:t>Dues </a:t>
                    </a:r>
                    <a:fld id="{03DC0784-6715-44E6-91C4-5D814D67EB66}"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CBF-48AF-A710-817EDE432C55}"/>
                </c:ext>
              </c:extLst>
            </c:dLbl>
            <c:dLbl>
              <c:idx val="1"/>
              <c:layout>
                <c:manualLayout>
                  <c:x val="0.12993678915135609"/>
                  <c:y val="-0.13614136774569846"/>
                </c:manualLayout>
              </c:layout>
              <c:tx>
                <c:rich>
                  <a:bodyPr/>
                  <a:lstStyle/>
                  <a:p>
                    <a:r>
                      <a:rPr lang="en-US">
                        <a:solidFill>
                          <a:sysClr val="windowText" lastClr="000000"/>
                        </a:solidFill>
                      </a:rPr>
                      <a:t>Grants </a:t>
                    </a:r>
                    <a:fld id="{373DDF41-E5FC-4A91-A212-C1DD5F62A929}"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CBF-48AF-A710-817EDE432C55}"/>
                </c:ext>
              </c:extLst>
            </c:dLbl>
            <c:dLbl>
              <c:idx val="2"/>
              <c:layout>
                <c:manualLayout>
                  <c:x val="0.14761614173228346"/>
                  <c:y val="0.19767169728783901"/>
                </c:manualLayout>
              </c:layout>
              <c:tx>
                <c:rich>
                  <a:bodyPr/>
                  <a:lstStyle/>
                  <a:p>
                    <a:r>
                      <a:rPr lang="en-US">
                        <a:solidFill>
                          <a:sysClr val="windowText" lastClr="000000"/>
                        </a:solidFill>
                      </a:rPr>
                      <a:t>Earned Income </a:t>
                    </a:r>
                    <a:fld id="{B1464657-FFB4-4E55-89E8-72C1CB809729}"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CBF-48AF-A710-817EDE432C55}"/>
                </c:ext>
              </c:extLst>
            </c:dLbl>
            <c:dLbl>
              <c:idx val="3"/>
              <c:layout>
                <c:manualLayout>
                  <c:x val="1.5757828564059414E-3"/>
                  <c:y val="9.8805670784519301E-4"/>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r>
                      <a:rPr lang="en-US">
                        <a:solidFill>
                          <a:sysClr val="windowText" lastClr="000000"/>
                        </a:solidFill>
                      </a:rPr>
                      <a:t>Contributions </a:t>
                    </a:r>
                  </a:p>
                  <a:p>
                    <a:pPr>
                      <a:defRPr/>
                    </a:pPr>
                    <a:fld id="{87ABFCC3-76D1-4F38-9F76-546C9B440277}" type="PERCENTAGE">
                      <a:rPr lang="en-US">
                        <a:solidFill>
                          <a:sysClr val="windowText" lastClr="000000"/>
                        </a:solidFill>
                      </a:rPr>
                      <a:pPr>
                        <a:defRPr/>
                      </a:pPr>
                      <a:t>[PERCENTAGE]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4643745940380357"/>
                      <c:h val="0.18988584002532016"/>
                    </c:manualLayout>
                  </c15:layout>
                  <c15:dlblFieldTable/>
                  <c15:showDataLabelsRange val="0"/>
                </c:ext>
                <c:ext xmlns:c16="http://schemas.microsoft.com/office/drawing/2014/chart" uri="{C3380CC4-5D6E-409C-BE32-E72D297353CC}">
                  <c16:uniqueId val="{00000007-ECBF-48AF-A710-817EDE432C5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val>
            <c:numRef>
              <c:f>Sheet1!$B$1:$B$4</c:f>
              <c:numCache>
                <c:formatCode>0.0%</c:formatCode>
                <c:ptCount val="4"/>
                <c:pt idx="0">
                  <c:v>0.45603480480667458</c:v>
                </c:pt>
                <c:pt idx="1">
                  <c:v>0.36034493493555819</c:v>
                </c:pt>
                <c:pt idx="2">
                  <c:v>0.17505914949255963</c:v>
                </c:pt>
                <c:pt idx="3">
                  <c:v>8.5611107652076458E-3</c:v>
                </c:pt>
              </c:numCache>
            </c:numRef>
          </c:val>
          <c:extLst>
            <c:ext xmlns:c16="http://schemas.microsoft.com/office/drawing/2014/chart" uri="{C3380CC4-5D6E-409C-BE32-E72D297353CC}">
              <c16:uniqueId val="{00000008-ECBF-48AF-A710-817EDE432C5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en-US"/>
              <a:t>Expenses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208-4E5B-9499-13EDAD28CEEA}"/>
              </c:ext>
            </c:extLst>
          </c:dPt>
          <c:dPt>
            <c:idx val="1"/>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208-4E5B-9499-13EDAD28CEEA}"/>
              </c:ext>
            </c:extLst>
          </c:dPt>
          <c:dPt>
            <c:idx val="2"/>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208-4E5B-9499-13EDAD28CEEA}"/>
              </c:ext>
            </c:extLst>
          </c:dPt>
          <c:dPt>
            <c:idx val="3"/>
            <c:bubble3D val="0"/>
            <c:spPr>
              <a:solidFill>
                <a:schemeClr val="accent1">
                  <a:lumMod val="40000"/>
                  <a:lumOff val="60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F208-4E5B-9499-13EDAD28CEEA}"/>
              </c:ext>
            </c:extLst>
          </c:dPt>
          <c:dLbls>
            <c:dLbl>
              <c:idx val="0"/>
              <c:layout>
                <c:manualLayout>
                  <c:x val="-0.21226368331767242"/>
                  <c:y val="0.1883331488222767"/>
                </c:manualLayout>
              </c:layout>
              <c:tx>
                <c:rich>
                  <a:bodyPr/>
                  <a:lstStyle/>
                  <a:p>
                    <a:r>
                      <a:rPr lang="en-US">
                        <a:solidFill>
                          <a:sysClr val="windowText" lastClr="000000"/>
                        </a:solidFill>
                      </a:rPr>
                      <a:t>Professional Development </a:t>
                    </a:r>
                  </a:p>
                  <a:p>
                    <a:fld id="{7917690B-6A5F-4C64-8F40-D6994D24E2BA}" type="PERCENTAGE">
                      <a:rPr lang="en-US">
                        <a:solidFill>
                          <a:sysClr val="windowText" lastClr="000000"/>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08-4E5B-9499-13EDAD28CEEA}"/>
                </c:ext>
              </c:extLst>
            </c:dLbl>
            <c:dLbl>
              <c:idx val="1"/>
              <c:layout>
                <c:manualLayout>
                  <c:x val="-0.16845529737710394"/>
                  <c:y val="-0.19928327138364088"/>
                </c:manualLayout>
              </c:layout>
              <c:tx>
                <c:rich>
                  <a:bodyPr/>
                  <a:lstStyle/>
                  <a:p>
                    <a:r>
                      <a:rPr lang="en-US">
                        <a:solidFill>
                          <a:sysClr val="windowText" lastClr="000000"/>
                        </a:solidFill>
                      </a:rPr>
                      <a:t>Membership and Support Services </a:t>
                    </a:r>
                    <a:fld id="{A8C55B68-7156-4424-B00A-42863CA2CBF7}"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08-4E5B-9499-13EDAD28CEEA}"/>
                </c:ext>
              </c:extLst>
            </c:dLbl>
            <c:dLbl>
              <c:idx val="2"/>
              <c:layout>
                <c:manualLayout>
                  <c:x val="0.14206570794491458"/>
                  <c:y val="-0.182013878197374"/>
                </c:manualLayout>
              </c:layout>
              <c:tx>
                <c:rich>
                  <a:bodyPr/>
                  <a:lstStyle/>
                  <a:p>
                    <a:r>
                      <a:rPr lang="en-US">
                        <a:solidFill>
                          <a:sysClr val="windowText" lastClr="000000"/>
                        </a:solidFill>
                      </a:rPr>
                      <a:t>Advocacy </a:t>
                    </a:r>
                    <a:fld id="{659D153D-BA26-4FA1-9D5E-7D036E98006A}"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08-4E5B-9499-13EDAD28CEEA}"/>
                </c:ext>
              </c:extLst>
            </c:dLbl>
            <c:dLbl>
              <c:idx val="3"/>
              <c:layout>
                <c:manualLayout>
                  <c:x val="0.16069845067465155"/>
                  <c:y val="0.13024899927419886"/>
                </c:manualLayout>
              </c:layout>
              <c:tx>
                <c:rich>
                  <a:bodyPr/>
                  <a:lstStyle/>
                  <a:p>
                    <a:r>
                      <a:rPr lang="en-US">
                        <a:solidFill>
                          <a:sysClr val="windowText" lastClr="000000"/>
                        </a:solidFill>
                      </a:rPr>
                      <a:t>Resources </a:t>
                    </a:r>
                    <a:fld id="{CAB905D7-5DB7-4318-9535-8D8E912B2327}" type="PERCENTAGE">
                      <a:rPr lang="en-US">
                        <a:solidFill>
                          <a:sysClr val="windowText" lastClr="000000"/>
                        </a:solidFill>
                      </a:rPr>
                      <a:pPr/>
                      <a:t>[PERCENTAGE]</a:t>
                    </a:fld>
                    <a:endParaRPr lang="en-US">
                      <a:solidFill>
                        <a:sysClr val="windowText" lastClr="000000"/>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208-4E5B-9499-13EDAD28CEEA}"/>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val>
            <c:numRef>
              <c:f>Sheet1!$B$8:$B$11</c:f>
              <c:numCache>
                <c:formatCode>0.0%</c:formatCode>
                <c:ptCount val="4"/>
                <c:pt idx="0">
                  <c:v>0.30575272241442258</c:v>
                </c:pt>
                <c:pt idx="1">
                  <c:v>0.24596562005229522</c:v>
                </c:pt>
                <c:pt idx="2">
                  <c:v>0.20056879673457625</c:v>
                </c:pt>
                <c:pt idx="3">
                  <c:v>0.24771286079870589</c:v>
                </c:pt>
              </c:numCache>
            </c:numRef>
          </c:val>
          <c:extLst>
            <c:ext xmlns:c16="http://schemas.microsoft.com/office/drawing/2014/chart" uri="{C3380CC4-5D6E-409C-BE32-E72D297353CC}">
              <c16:uniqueId val="{00000008-F208-4E5B-9499-13EDAD28CEEA}"/>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3-FD5D-4E1B-829A-13962A1A950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A-FD5D-4E1B-829A-13962A1A9507}"/>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9-FD5D-4E1B-829A-13962A1A9507}"/>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8-FD5D-4E1B-829A-13962A1A9507}"/>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7-FD5D-4E1B-829A-13962A1A9507}"/>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6-FD5D-4E1B-829A-13962A1A9507}"/>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5-FD5D-4E1B-829A-13962A1A9507}"/>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0-FD5D-4E1B-829A-13962A1A9507}"/>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04-FD5D-4E1B-829A-13962A1A950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5D-4E1B-829A-13962A1A9507}"/>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FD5D-4E1B-829A-13962A1A9507}"/>
                </c:ext>
              </c:extLst>
            </c:dLbl>
            <c:dLbl>
              <c:idx val="2"/>
              <c:tx>
                <c:rich>
                  <a:bodyPr/>
                  <a:lstStyle/>
                  <a:p>
                    <a:fld id="{69263EDA-8426-4F85-8457-9B22892FB526}" type="CATEGORYNAME">
                      <a:rPr lang="en-US" b="1"/>
                      <a:pPr/>
                      <a:t>[CATEGORY NAME]</a:t>
                    </a:fld>
                    <a:r>
                      <a:rPr lang="en-US" b="1" baseline="0" dirty="0"/>
                      <a:t>; </a:t>
                    </a:r>
                    <a:fld id="{595AEF6E-CEAD-4E03-8ED4-F67C69B7A468}" type="PERCENTAGE">
                      <a:rPr lang="en-US" b="1" baseline="0"/>
                      <a:pPr/>
                      <a:t>[PERCENTAGE]</a:t>
                    </a:fld>
                    <a:endParaRPr lang="en-US" b="1"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FD5D-4E1B-829A-13962A1A9507}"/>
                </c:ext>
              </c:extLst>
            </c:dLbl>
            <c:dLbl>
              <c:idx val="3"/>
              <c:tx>
                <c:rich>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fld id="{A6CCBF41-2B4B-4D1B-BD5E-F69728AE846E}" type="CATEGORYNAME">
                      <a:rPr lang="en-US" b="1">
                        <a:solidFill>
                          <a:schemeClr val="bg1"/>
                        </a:solidFill>
                      </a:rPr>
                      <a:pPr>
                        <a:defRPr b="1"/>
                      </a:pPr>
                      <a:t>[CATEGORY NAME]</a:t>
                    </a:fld>
                    <a:r>
                      <a:rPr lang="en-US" b="1" baseline="0" dirty="0">
                        <a:solidFill>
                          <a:schemeClr val="bg1"/>
                        </a:solidFill>
                      </a:rPr>
                      <a:t>; </a:t>
                    </a:r>
                    <a:fld id="{4981797E-0F7F-4438-A3C9-C56E13F3728C}" type="PERCENTAGE">
                      <a:rPr lang="en-US" b="1" baseline="0">
                        <a:solidFill>
                          <a:schemeClr val="bg1"/>
                        </a:solidFill>
                      </a:rPr>
                      <a:pPr>
                        <a:defRPr b="1"/>
                      </a:pPr>
                      <a:t>[PERCENTAGE]</a:t>
                    </a:fld>
                    <a:endParaRPr lang="en-US" b="1" baseline="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8-FD5D-4E1B-829A-13962A1A9507}"/>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D5D-4E1B-829A-13962A1A9507}"/>
                </c:ext>
              </c:extLst>
            </c:dLbl>
            <c:dLbl>
              <c:idx val="5"/>
              <c:tx>
                <c:rich>
                  <a:bodyPr/>
                  <a:lstStyle/>
                  <a:p>
                    <a:fld id="{DA14F052-2DFD-45A6-AE7F-7BEF2076E289}" type="CATEGORYNAME">
                      <a:rPr lang="en-US" b="1">
                        <a:solidFill>
                          <a:schemeClr val="bg1"/>
                        </a:solidFill>
                      </a:rPr>
                      <a:pPr/>
                      <a:t>[CATEGORY NAME]</a:t>
                    </a:fld>
                    <a:r>
                      <a:rPr lang="en-US" b="1" baseline="0" dirty="0">
                        <a:solidFill>
                          <a:schemeClr val="bg1"/>
                        </a:solidFill>
                      </a:rPr>
                      <a:t>; </a:t>
                    </a:r>
                    <a:fld id="{D71DD234-FFD5-4AD6-BC4B-8FD1A52AEEFA}" type="PERCENTAGE">
                      <a:rPr lang="en-US" b="1" baseline="0">
                        <a:solidFill>
                          <a:schemeClr val="bg1"/>
                        </a:solidFill>
                      </a:rPr>
                      <a:pPr/>
                      <a:t>[PERCENTAGE]</a:t>
                    </a:fld>
                    <a:endParaRPr lang="en-US" b="1" baseline="0" dirty="0">
                      <a:solidFill>
                        <a:schemeClr val="bg1"/>
                      </a:solidFill>
                    </a:endParaRPr>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6-FD5D-4E1B-829A-13962A1A9507}"/>
                </c:ext>
              </c:extLst>
            </c:dLbl>
            <c:dLbl>
              <c:idx val="6"/>
              <c:tx>
                <c:rich>
                  <a:bodyPr/>
                  <a:lstStyle/>
                  <a:p>
                    <a:fld id="{E8C842FB-85B3-4674-89AB-F2E64EDA73B6}" type="CATEGORYNAME">
                      <a:rPr lang="en-US" b="1"/>
                      <a:pPr/>
                      <a:t>[CATEGORY NAME]</a:t>
                    </a:fld>
                    <a:r>
                      <a:rPr lang="en-US" baseline="0" dirty="0"/>
                      <a:t>; </a:t>
                    </a:r>
                    <a:fld id="{5FEDA38E-7DCF-4A27-95DD-A3331F9AD753}" type="PERCENTAGE">
                      <a:rPr lang="en-US" b="1" baseline="0"/>
                      <a:pPr/>
                      <a:t>[PERCENTAGE]</a:t>
                    </a:fld>
                    <a:endParaRPr lang="en-US" baseline="0" dirty="0"/>
                  </a:p>
                </c:rich>
              </c:tx>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FD5D-4E1B-829A-13962A1A9507}"/>
                </c:ext>
              </c:extLst>
            </c:dLbl>
            <c:dLbl>
              <c:idx val="7"/>
              <c:layout>
                <c:manualLayout>
                  <c:x val="3.5186091443715171E-2"/>
                  <c:y val="2.283675641777167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BA68DEFC-8195-4BC6-A98C-0D9DAC985B1B}" type="CATEGORYNAME">
                      <a:rPr lang="en-US" b="1"/>
                      <a:pPr>
                        <a:defRPr/>
                      </a:pPr>
                      <a:t>[CATEGORY NAME]</a:t>
                    </a:fld>
                    <a:r>
                      <a:rPr lang="en-US" baseline="0" dirty="0"/>
                      <a:t>; </a:t>
                    </a:r>
                    <a:fld id="{A58105EC-9D39-42E4-AFC5-17A36F24AF34}" type="PERCENTAGE">
                      <a:rPr lang="en-US" b="1"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2143515630933828"/>
                      <c:h val="9.0746819197581305E-2"/>
                    </c:manualLayout>
                  </c15:layout>
                  <c15:dlblFieldTable/>
                  <c15:showDataLabelsRange val="0"/>
                </c:ext>
                <c:ext xmlns:c16="http://schemas.microsoft.com/office/drawing/2014/chart" uri="{C3380CC4-5D6E-409C-BE32-E72D297353CC}">
                  <c16:uniqueId val="{00000000-FD5D-4E1B-829A-13962A1A9507}"/>
                </c:ext>
              </c:extLst>
            </c:dLbl>
            <c:dLbl>
              <c:idx val="8"/>
              <c:layout>
                <c:manualLayout>
                  <c:x val="9.9832935927540584E-3"/>
                  <c:y val="-2.8292448409383921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8FD304B0-0F66-46A5-8A4C-3F0227F2D45E}" type="CATEGORYNAME">
                      <a:rPr lang="en-US" b="1"/>
                      <a:pPr>
                        <a:defRPr/>
                      </a:pPr>
                      <a:t>[CATEGORY NAME]</a:t>
                    </a:fld>
                    <a:r>
                      <a:rPr lang="en-US" b="1" baseline="0" dirty="0"/>
                      <a:t>; </a:t>
                    </a:r>
                    <a:fld id="{822826FC-2768-4215-85D1-6D8E9D540004}" type="PERCENTAGE">
                      <a:rPr lang="en-US" b="1" baseline="0"/>
                      <a:pPr>
                        <a:defRPr/>
                      </a:pPr>
                      <a:t>[PERCENTAGE]</a:t>
                    </a:fld>
                    <a:endParaRPr lang="en-US" b="1" baseline="0"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7991954626964791"/>
                      <c:h val="8.4863771453632386E-2"/>
                    </c:manualLayout>
                  </c15:layout>
                  <c15:dlblFieldTable/>
                  <c15:showDataLabelsRange val="0"/>
                </c:ext>
                <c:ext xmlns:c16="http://schemas.microsoft.com/office/drawing/2014/chart" uri="{C3380CC4-5D6E-409C-BE32-E72D297353CC}">
                  <c16:uniqueId val="{00000004-FD5D-4E1B-829A-13962A1A950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'By Dues and Subsector'!$A$4:$A$12</c:f>
              <c:strCache>
                <c:ptCount val="9"/>
                <c:pt idx="0">
                  <c:v>Up to $50K</c:v>
                </c:pt>
                <c:pt idx="1">
                  <c:v>$50-75K</c:v>
                </c:pt>
                <c:pt idx="2">
                  <c:v>$75-150K</c:v>
                </c:pt>
                <c:pt idx="3">
                  <c:v>$150-250K</c:v>
                </c:pt>
                <c:pt idx="4">
                  <c:v>$250-500K</c:v>
                </c:pt>
                <c:pt idx="5">
                  <c:v>$500K-1M</c:v>
                </c:pt>
                <c:pt idx="6">
                  <c:v>$1-2.5M</c:v>
                </c:pt>
                <c:pt idx="7">
                  <c:v>$2.5-5M</c:v>
                </c:pt>
                <c:pt idx="8">
                  <c:v>Over $5M</c:v>
                </c:pt>
              </c:strCache>
            </c:strRef>
          </c:cat>
          <c:val>
            <c:numRef>
              <c:f>'By Dues and Subsector'!$C$4:$C$12</c:f>
              <c:numCache>
                <c:formatCode>General</c:formatCode>
                <c:ptCount val="9"/>
                <c:pt idx="0">
                  <c:v>46</c:v>
                </c:pt>
                <c:pt idx="1">
                  <c:v>12</c:v>
                </c:pt>
                <c:pt idx="2">
                  <c:v>24</c:v>
                </c:pt>
                <c:pt idx="3">
                  <c:v>19</c:v>
                </c:pt>
                <c:pt idx="4">
                  <c:v>28</c:v>
                </c:pt>
                <c:pt idx="5">
                  <c:v>14</c:v>
                </c:pt>
                <c:pt idx="6">
                  <c:v>26</c:v>
                </c:pt>
                <c:pt idx="7">
                  <c:v>6</c:v>
                </c:pt>
                <c:pt idx="8">
                  <c:v>11</c:v>
                </c:pt>
              </c:numCache>
            </c:numRef>
          </c:val>
          <c:extLst>
            <c:ext xmlns:c16="http://schemas.microsoft.com/office/drawing/2014/chart" uri="{C3380CC4-5D6E-409C-BE32-E72D297353CC}">
              <c16:uniqueId val="{00000001-FD5D-4E1B-829A-13962A1A9507}"/>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3CC-44C3-8A39-102F7D32B3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70B-48AC-8992-AA84505AF7D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0-43CC-44C3-8A39-102F7D32B3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70B-48AC-8992-AA84505AF7D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70B-48AC-8992-AA84505AF7D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70B-48AC-8992-AA84505AF7D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3-43CC-44C3-8A39-102F7D32B3B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70B-48AC-8992-AA84505AF7D0}"/>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4-43CC-44C3-8A39-102F7D32B3BF}"/>
                </c:ext>
              </c:extLst>
            </c:dLbl>
            <c:dLbl>
              <c:idx val="2"/>
              <c:layout>
                <c:manualLayout>
                  <c:x val="-4.3241026089645085E-2"/>
                  <c:y val="-3.545321501911844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43CC-44C3-8A39-102F7D32B3BF}"/>
                </c:ext>
              </c:extLst>
            </c:dLbl>
            <c:dLbl>
              <c:idx val="6"/>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6="http://schemas.microsoft.com/office/drawing/2014/chart" uri="{C3380CC4-5D6E-409C-BE32-E72D297353CC}">
                  <c16:uniqueId val="{00000003-43CC-44C3-8A39-102F7D32B3B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showLeaderLines val="1"/>
            <c:leaderLines>
              <c:spPr>
                <a:ln w="9525" cap="flat" cmpd="sng" algn="ctr">
                  <a:solidFill>
                    <a:schemeClr val="bg1">
                      <a:lumMod val="50000"/>
                    </a:schemeClr>
                  </a:solidFill>
                  <a:round/>
                </a:ln>
                <a:effectLst/>
              </c:spPr>
            </c:leaderLines>
            <c:extLst>
              <c:ext xmlns:c15="http://schemas.microsoft.com/office/drawing/2012/chart" uri="{CE6537A1-D6FC-4f65-9D91-7224C49458BB}"/>
            </c:extLst>
          </c:dLbls>
          <c:cat>
            <c:strRef>
              <c:f>'By Dues and Subsector'!$A$16:$A$23</c:f>
              <c:strCache>
                <c:ptCount val="8"/>
                <c:pt idx="0">
                  <c:v>Arts/ Culture</c:v>
                </c:pt>
                <c:pt idx="1">
                  <c:v>Education</c:v>
                </c:pt>
                <c:pt idx="2">
                  <c:v>Environ/ Animals</c:v>
                </c:pt>
                <c:pt idx="3">
                  <c:v>Health</c:v>
                </c:pt>
                <c:pt idx="4">
                  <c:v>Human Services</c:v>
                </c:pt>
                <c:pt idx="5">
                  <c:v>Int'l</c:v>
                </c:pt>
                <c:pt idx="6">
                  <c:v>Public Benefit</c:v>
                </c:pt>
                <c:pt idx="7">
                  <c:v>Religious</c:v>
                </c:pt>
              </c:strCache>
            </c:strRef>
          </c:cat>
          <c:val>
            <c:numRef>
              <c:f>'By Dues and Subsector'!$C$16:$C$23</c:f>
              <c:numCache>
                <c:formatCode>General</c:formatCode>
                <c:ptCount val="8"/>
                <c:pt idx="0">
                  <c:v>35</c:v>
                </c:pt>
                <c:pt idx="1">
                  <c:v>24</c:v>
                </c:pt>
                <c:pt idx="2">
                  <c:v>11</c:v>
                </c:pt>
                <c:pt idx="3">
                  <c:v>24</c:v>
                </c:pt>
                <c:pt idx="4">
                  <c:v>62</c:v>
                </c:pt>
                <c:pt idx="5">
                  <c:v>2</c:v>
                </c:pt>
                <c:pt idx="6">
                  <c:v>22</c:v>
                </c:pt>
                <c:pt idx="7">
                  <c:v>6</c:v>
                </c:pt>
              </c:numCache>
            </c:numRef>
          </c:val>
          <c:extLst>
            <c:ext xmlns:c16="http://schemas.microsoft.com/office/drawing/2014/chart" uri="{C3380CC4-5D6E-409C-BE32-E72D297353CC}">
              <c16:uniqueId val="{00000001-43CC-44C3-8A39-102F7D32B3B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image" Target="../media/image26.jp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image" Target="../media/image2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1FC387-F434-49CA-9810-1D26699DEB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F8F67A9-3428-460A-8173-D217A54686AC}">
      <dgm:prSet/>
      <dgm:spPr/>
      <dgm:t>
        <a:bodyPr/>
        <a:lstStyle/>
        <a:p>
          <a:r>
            <a:rPr lang="en-US" b="1" i="0" dirty="0">
              <a:solidFill>
                <a:srgbClr val="00488F"/>
              </a:solidFill>
              <a:effectLst/>
            </a:rPr>
            <a:t>Tim Chapman</a:t>
          </a:r>
          <a:r>
            <a:rPr lang="en-US" b="0" i="0" dirty="0">
              <a:solidFill>
                <a:srgbClr val="000000"/>
              </a:solidFill>
              <a:effectLst/>
            </a:rPr>
            <a:t>, International Peace Garden, Dunseith </a:t>
          </a:r>
          <a:endParaRPr lang="en-US" dirty="0"/>
        </a:p>
      </dgm:t>
    </dgm:pt>
    <dgm:pt modelId="{27BA6FE1-7197-4E91-9AD9-707CB3EA87C5}" type="parTrans" cxnId="{535F670B-18B7-4047-BABB-3389F2AEF054}">
      <dgm:prSet/>
      <dgm:spPr/>
      <dgm:t>
        <a:bodyPr/>
        <a:lstStyle/>
        <a:p>
          <a:endParaRPr lang="en-US"/>
        </a:p>
      </dgm:t>
    </dgm:pt>
    <dgm:pt modelId="{6DAF560C-7CDB-4050-A197-1C123B59B1B1}" type="sibTrans" cxnId="{535F670B-18B7-4047-BABB-3389F2AEF054}">
      <dgm:prSet/>
      <dgm:spPr/>
      <dgm:t>
        <a:bodyPr/>
        <a:lstStyle/>
        <a:p>
          <a:endParaRPr lang="en-US"/>
        </a:p>
      </dgm:t>
    </dgm:pt>
    <dgm:pt modelId="{B13A144D-B935-481D-B900-376B5F12F6B2}">
      <dgm:prSet/>
      <dgm:spPr/>
      <dgm:t>
        <a:bodyPr/>
        <a:lstStyle/>
        <a:p>
          <a:r>
            <a:rPr lang="en-US" b="1" i="0">
              <a:solidFill>
                <a:srgbClr val="00488F"/>
              </a:solidFill>
              <a:effectLst/>
            </a:rPr>
            <a:t>Myrna Hanson</a:t>
          </a:r>
          <a:r>
            <a:rPr lang="en-US" b="0" i="0">
              <a:solidFill>
                <a:srgbClr val="000000"/>
              </a:solidFill>
              <a:effectLst/>
            </a:rPr>
            <a:t>, Vice President, Community of Care, Casselton</a:t>
          </a:r>
          <a:endParaRPr lang="en-US" dirty="0"/>
        </a:p>
      </dgm:t>
    </dgm:pt>
    <dgm:pt modelId="{B0BAC4D4-A4BB-46EF-B9AC-B0278D6934FF}" type="parTrans" cxnId="{7433056E-A8B0-4ADB-85AD-E29C789AF5A3}">
      <dgm:prSet/>
      <dgm:spPr/>
      <dgm:t>
        <a:bodyPr/>
        <a:lstStyle/>
        <a:p>
          <a:endParaRPr lang="en-US"/>
        </a:p>
      </dgm:t>
    </dgm:pt>
    <dgm:pt modelId="{9484E44B-48D5-4B0D-8326-7044797749BD}" type="sibTrans" cxnId="{7433056E-A8B0-4ADB-85AD-E29C789AF5A3}">
      <dgm:prSet/>
      <dgm:spPr/>
      <dgm:t>
        <a:bodyPr/>
        <a:lstStyle/>
        <a:p>
          <a:endParaRPr lang="en-US"/>
        </a:p>
      </dgm:t>
    </dgm:pt>
    <dgm:pt modelId="{C581CC03-43F4-4982-B088-5E70C93488B6}">
      <dgm:prSet/>
      <dgm:spPr/>
      <dgm:t>
        <a:bodyPr/>
        <a:lstStyle/>
        <a:p>
          <a:r>
            <a:rPr lang="en-US" b="1" i="0" dirty="0">
              <a:solidFill>
                <a:srgbClr val="00488F"/>
              </a:solidFill>
              <a:effectLst/>
            </a:rPr>
            <a:t>Sue Omdalen</a:t>
          </a:r>
          <a:r>
            <a:rPr lang="en-US" b="0" i="0" dirty="0">
              <a:solidFill>
                <a:srgbClr val="000000"/>
              </a:solidFill>
              <a:effectLst/>
            </a:rPr>
            <a:t>, Secretary, Essentia Health Foundation, Fargo, CFRE</a:t>
          </a:r>
          <a:endParaRPr lang="en-US" dirty="0"/>
        </a:p>
      </dgm:t>
    </dgm:pt>
    <dgm:pt modelId="{25F645DB-561B-4F01-A97F-9B0D9CDFC298}" type="parTrans" cxnId="{616E8432-552B-46E9-A27C-9007435DA053}">
      <dgm:prSet/>
      <dgm:spPr/>
      <dgm:t>
        <a:bodyPr/>
        <a:lstStyle/>
        <a:p>
          <a:endParaRPr lang="en-US"/>
        </a:p>
      </dgm:t>
    </dgm:pt>
    <dgm:pt modelId="{873EC383-FC80-4DF0-AED9-136E77453D19}" type="sibTrans" cxnId="{616E8432-552B-46E9-A27C-9007435DA053}">
      <dgm:prSet/>
      <dgm:spPr/>
      <dgm:t>
        <a:bodyPr/>
        <a:lstStyle/>
        <a:p>
          <a:endParaRPr lang="en-US"/>
        </a:p>
      </dgm:t>
    </dgm:pt>
    <dgm:pt modelId="{CF3FE6CC-8994-4015-9F4F-3C76F682A061}">
      <dgm:prSet/>
      <dgm:spPr/>
      <dgm:t>
        <a:bodyPr/>
        <a:lstStyle/>
        <a:p>
          <a:r>
            <a:rPr lang="en-US" b="1" i="0">
              <a:solidFill>
                <a:srgbClr val="00488F"/>
              </a:solidFill>
              <a:effectLst/>
            </a:rPr>
            <a:t>Anne Stoll</a:t>
          </a:r>
          <a:r>
            <a:rPr lang="en-US" b="0" i="0">
              <a:solidFill>
                <a:srgbClr val="000000"/>
              </a:solidFill>
              <a:effectLst/>
            </a:rPr>
            <a:t>, Treasurer, Eide Bailly, Fargo</a:t>
          </a:r>
          <a:endParaRPr lang="en-US" dirty="0"/>
        </a:p>
      </dgm:t>
    </dgm:pt>
    <dgm:pt modelId="{435CBF80-4956-4AC4-A0D4-30DB9DF94209}" type="parTrans" cxnId="{BBC84E85-E415-4245-B8DE-C0C0EC27A79A}">
      <dgm:prSet/>
      <dgm:spPr/>
      <dgm:t>
        <a:bodyPr/>
        <a:lstStyle/>
        <a:p>
          <a:endParaRPr lang="en-US"/>
        </a:p>
      </dgm:t>
    </dgm:pt>
    <dgm:pt modelId="{8859C7E0-164E-4D33-B7CC-050409CBB793}" type="sibTrans" cxnId="{BBC84E85-E415-4245-B8DE-C0C0EC27A79A}">
      <dgm:prSet/>
      <dgm:spPr/>
      <dgm:t>
        <a:bodyPr/>
        <a:lstStyle/>
        <a:p>
          <a:endParaRPr lang="en-US"/>
        </a:p>
      </dgm:t>
    </dgm:pt>
    <dgm:pt modelId="{708A4792-3AD6-4858-8CBA-BBD4A724E29B}">
      <dgm:prSet/>
      <dgm:spPr/>
      <dgm:t>
        <a:bodyPr/>
        <a:lstStyle/>
        <a:p>
          <a:r>
            <a:rPr lang="en-US" b="1" i="0">
              <a:solidFill>
                <a:srgbClr val="00488F"/>
              </a:solidFill>
              <a:effectLst/>
            </a:rPr>
            <a:t>Becca Baumbach</a:t>
          </a:r>
          <a:r>
            <a:rPr lang="en-US" b="0" i="0">
              <a:solidFill>
                <a:srgbClr val="000000"/>
              </a:solidFill>
              <a:effectLst/>
            </a:rPr>
            <a:t>, Community Foundation of Grand Forks, East Grand Forks &amp; Region </a:t>
          </a:r>
          <a:endParaRPr lang="en-US" dirty="0"/>
        </a:p>
      </dgm:t>
    </dgm:pt>
    <dgm:pt modelId="{B13331E0-E3BA-49B1-81B2-3BFA393F4014}" type="parTrans" cxnId="{BBFF35BF-8F70-4F21-81B0-3EC44AF739F8}">
      <dgm:prSet/>
      <dgm:spPr/>
      <dgm:t>
        <a:bodyPr/>
        <a:lstStyle/>
        <a:p>
          <a:endParaRPr lang="en-US"/>
        </a:p>
      </dgm:t>
    </dgm:pt>
    <dgm:pt modelId="{7E2A951E-00A8-4F81-8343-FC3CD13578D9}" type="sibTrans" cxnId="{BBFF35BF-8F70-4F21-81B0-3EC44AF739F8}">
      <dgm:prSet/>
      <dgm:spPr/>
      <dgm:t>
        <a:bodyPr/>
        <a:lstStyle/>
        <a:p>
          <a:endParaRPr lang="en-US"/>
        </a:p>
      </dgm:t>
    </dgm:pt>
    <dgm:pt modelId="{1B88F143-8A56-410D-8A64-863F44F2B286}">
      <dgm:prSet/>
      <dgm:spPr/>
      <dgm:t>
        <a:bodyPr/>
        <a:lstStyle/>
        <a:p>
          <a:r>
            <a:rPr lang="en-US" b="1" i="0">
              <a:solidFill>
                <a:srgbClr val="00488F"/>
              </a:solidFill>
              <a:effectLst/>
            </a:rPr>
            <a:t>Casondra Duckworth</a:t>
          </a:r>
          <a:r>
            <a:rPr lang="en-US" b="0" i="0">
              <a:solidFill>
                <a:srgbClr val="000000"/>
              </a:solidFill>
              <a:effectLst/>
            </a:rPr>
            <a:t>, Jeremiah Program, Fargo</a:t>
          </a:r>
          <a:endParaRPr lang="en-US" dirty="0"/>
        </a:p>
      </dgm:t>
    </dgm:pt>
    <dgm:pt modelId="{2CDB7ED0-41ED-40CD-96F8-0CE52C5D4DB3}" type="parTrans" cxnId="{E06A048F-FF55-414E-A63E-871CA0E20BB8}">
      <dgm:prSet/>
      <dgm:spPr/>
      <dgm:t>
        <a:bodyPr/>
        <a:lstStyle/>
        <a:p>
          <a:endParaRPr lang="en-US"/>
        </a:p>
      </dgm:t>
    </dgm:pt>
    <dgm:pt modelId="{08529357-E3C9-492C-882F-31BE14D93743}" type="sibTrans" cxnId="{E06A048F-FF55-414E-A63E-871CA0E20BB8}">
      <dgm:prSet/>
      <dgm:spPr/>
      <dgm:t>
        <a:bodyPr/>
        <a:lstStyle/>
        <a:p>
          <a:endParaRPr lang="en-US"/>
        </a:p>
      </dgm:t>
    </dgm:pt>
    <dgm:pt modelId="{9A922F0D-E9BE-4A9C-A80C-2681EFAFC5C4}">
      <dgm:prSet/>
      <dgm:spPr/>
      <dgm:t>
        <a:bodyPr/>
        <a:lstStyle/>
        <a:p>
          <a:r>
            <a:rPr lang="en-US" b="1" i="0">
              <a:solidFill>
                <a:srgbClr val="00488F"/>
              </a:solidFill>
              <a:effectLst/>
            </a:rPr>
            <a:t>Michelle Erickson</a:t>
          </a:r>
          <a:r>
            <a:rPr lang="en-US" b="0" i="0">
              <a:solidFill>
                <a:srgbClr val="000000"/>
              </a:solidFill>
              <a:effectLst/>
            </a:rPr>
            <a:t>, Abused Adult Resource Center, Bismarck</a:t>
          </a:r>
          <a:endParaRPr lang="en-US" dirty="0"/>
        </a:p>
      </dgm:t>
    </dgm:pt>
    <dgm:pt modelId="{B28DC861-3FD5-4E19-B80E-4F7F1833A026}" type="parTrans" cxnId="{F8CCD065-0884-43EC-A467-884B38C4167A}">
      <dgm:prSet/>
      <dgm:spPr/>
      <dgm:t>
        <a:bodyPr/>
        <a:lstStyle/>
        <a:p>
          <a:endParaRPr lang="en-US"/>
        </a:p>
      </dgm:t>
    </dgm:pt>
    <dgm:pt modelId="{11CFCD6E-EA43-47B7-8142-F1923F53F6AA}" type="sibTrans" cxnId="{F8CCD065-0884-43EC-A467-884B38C4167A}">
      <dgm:prSet/>
      <dgm:spPr/>
      <dgm:t>
        <a:bodyPr/>
        <a:lstStyle/>
        <a:p>
          <a:endParaRPr lang="en-US"/>
        </a:p>
      </dgm:t>
    </dgm:pt>
    <dgm:pt modelId="{E442DB22-249B-49B0-9096-778D1990E31E}">
      <dgm:prSet/>
      <dgm:spPr/>
      <dgm:t>
        <a:bodyPr/>
        <a:lstStyle/>
        <a:p>
          <a:r>
            <a:rPr lang="en-US" b="1" i="0">
              <a:solidFill>
                <a:srgbClr val="00488F"/>
              </a:solidFill>
              <a:effectLst/>
            </a:rPr>
            <a:t>Melanie Gaebe</a:t>
          </a:r>
          <a:r>
            <a:rPr lang="en-US" b="0" i="0">
              <a:solidFill>
                <a:srgbClr val="000000"/>
              </a:solidFill>
              <a:effectLst/>
            </a:rPr>
            <a:t>, Alzheimer’s Association, Statewide</a:t>
          </a:r>
          <a:endParaRPr lang="en-US" dirty="0"/>
        </a:p>
      </dgm:t>
    </dgm:pt>
    <dgm:pt modelId="{95938C08-4E1E-4D7F-9675-4AD57C9EF48E}" type="parTrans" cxnId="{3907B55A-3EE7-4CE7-B613-B67C2BD5B370}">
      <dgm:prSet/>
      <dgm:spPr/>
      <dgm:t>
        <a:bodyPr/>
        <a:lstStyle/>
        <a:p>
          <a:endParaRPr lang="en-US"/>
        </a:p>
      </dgm:t>
    </dgm:pt>
    <dgm:pt modelId="{988F3362-66B4-4867-996B-A106955913CA}" type="sibTrans" cxnId="{3907B55A-3EE7-4CE7-B613-B67C2BD5B370}">
      <dgm:prSet/>
      <dgm:spPr/>
      <dgm:t>
        <a:bodyPr/>
        <a:lstStyle/>
        <a:p>
          <a:endParaRPr lang="en-US"/>
        </a:p>
      </dgm:t>
    </dgm:pt>
    <dgm:pt modelId="{81246748-FBA3-4B37-A45B-76040B8C5516}">
      <dgm:prSet/>
      <dgm:spPr/>
      <dgm:t>
        <a:bodyPr/>
        <a:lstStyle/>
        <a:p>
          <a:r>
            <a:rPr lang="en-US" b="1" i="0">
              <a:solidFill>
                <a:srgbClr val="00488F"/>
              </a:solidFill>
              <a:effectLst/>
            </a:rPr>
            <a:t>Patrick Kirby</a:t>
          </a:r>
          <a:r>
            <a:rPr lang="en-US" b="0" i="0">
              <a:solidFill>
                <a:srgbClr val="000000"/>
              </a:solidFill>
              <a:effectLst/>
            </a:rPr>
            <a:t>, Do Good Better Consulting, Fargo</a:t>
          </a:r>
          <a:endParaRPr lang="en-US" dirty="0"/>
        </a:p>
      </dgm:t>
    </dgm:pt>
    <dgm:pt modelId="{43A56B0C-3BB2-4CA7-983E-C29EB46E446E}" type="parTrans" cxnId="{D6AC60D6-EE31-4FDC-8272-828D0F3CC6A3}">
      <dgm:prSet/>
      <dgm:spPr/>
      <dgm:t>
        <a:bodyPr/>
        <a:lstStyle/>
        <a:p>
          <a:endParaRPr lang="en-US"/>
        </a:p>
      </dgm:t>
    </dgm:pt>
    <dgm:pt modelId="{F6937AAC-FE3E-4AAD-91EE-F7681844E87F}" type="sibTrans" cxnId="{D6AC60D6-EE31-4FDC-8272-828D0F3CC6A3}">
      <dgm:prSet/>
      <dgm:spPr/>
      <dgm:t>
        <a:bodyPr/>
        <a:lstStyle/>
        <a:p>
          <a:endParaRPr lang="en-US"/>
        </a:p>
      </dgm:t>
    </dgm:pt>
    <dgm:pt modelId="{951B5E36-9ED8-460D-8C9D-3EEC312522A2}">
      <dgm:prSet/>
      <dgm:spPr/>
      <dgm:t>
        <a:bodyPr/>
        <a:lstStyle/>
        <a:p>
          <a:r>
            <a:rPr lang="en-US" b="1" i="0">
              <a:solidFill>
                <a:srgbClr val="00488F"/>
              </a:solidFill>
              <a:effectLst/>
            </a:rPr>
            <a:t>Tracy LeDuc,</a:t>
          </a:r>
          <a:r>
            <a:rPr lang="en-US" b="0" i="0">
              <a:solidFill>
                <a:srgbClr val="000000"/>
              </a:solidFill>
              <a:effectLst/>
            </a:rPr>
            <a:t> Community Violence Intervention Center, Grand Forks</a:t>
          </a:r>
          <a:endParaRPr lang="en-US" dirty="0"/>
        </a:p>
      </dgm:t>
    </dgm:pt>
    <dgm:pt modelId="{B7884536-B788-4C93-A038-16C8FD849CBB}" type="parTrans" cxnId="{F5A796BB-62BA-42D4-A116-F365444AD70B}">
      <dgm:prSet/>
      <dgm:spPr/>
      <dgm:t>
        <a:bodyPr/>
        <a:lstStyle/>
        <a:p>
          <a:endParaRPr lang="en-US"/>
        </a:p>
      </dgm:t>
    </dgm:pt>
    <dgm:pt modelId="{CE0FE016-BBFA-44A1-A6EA-D07C12B12A75}" type="sibTrans" cxnId="{F5A796BB-62BA-42D4-A116-F365444AD70B}">
      <dgm:prSet/>
      <dgm:spPr/>
      <dgm:t>
        <a:bodyPr/>
        <a:lstStyle/>
        <a:p>
          <a:endParaRPr lang="en-US"/>
        </a:p>
      </dgm:t>
    </dgm:pt>
    <dgm:pt modelId="{225C3FBC-A616-4A41-8C84-77B5D2A6DC74}">
      <dgm:prSet/>
      <dgm:spPr/>
      <dgm:t>
        <a:bodyPr/>
        <a:lstStyle/>
        <a:p>
          <a:r>
            <a:rPr lang="en-US" b="1" i="0">
              <a:solidFill>
                <a:srgbClr val="00488F"/>
              </a:solidFill>
              <a:effectLst/>
            </a:rPr>
            <a:t>Gayla Sherman</a:t>
          </a:r>
          <a:r>
            <a:rPr lang="en-US" b="0" i="0">
              <a:solidFill>
                <a:srgbClr val="000000"/>
              </a:solidFill>
              <a:effectLst/>
            </a:rPr>
            <a:t>, Missouri Slope Foundation, Bismarck</a:t>
          </a:r>
          <a:endParaRPr lang="en-US" dirty="0"/>
        </a:p>
      </dgm:t>
    </dgm:pt>
    <dgm:pt modelId="{26AE252E-7B4C-4674-8647-9BF516B3BBC7}" type="parTrans" cxnId="{729C9810-1B29-4904-AA43-51BECACF564B}">
      <dgm:prSet/>
      <dgm:spPr/>
      <dgm:t>
        <a:bodyPr/>
        <a:lstStyle/>
        <a:p>
          <a:endParaRPr lang="en-US"/>
        </a:p>
      </dgm:t>
    </dgm:pt>
    <dgm:pt modelId="{C167055B-7625-4D86-B36A-4FDECA5168AC}" type="sibTrans" cxnId="{729C9810-1B29-4904-AA43-51BECACF564B}">
      <dgm:prSet/>
      <dgm:spPr/>
      <dgm:t>
        <a:bodyPr/>
        <a:lstStyle/>
        <a:p>
          <a:endParaRPr lang="en-US"/>
        </a:p>
      </dgm:t>
    </dgm:pt>
    <dgm:pt modelId="{106DE5DE-09A9-4A75-9C56-34B08ABACE46}">
      <dgm:prSet/>
      <dgm:spPr/>
      <dgm:t>
        <a:bodyPr/>
        <a:lstStyle/>
        <a:p>
          <a:r>
            <a:rPr lang="en-US" b="1" i="0">
              <a:solidFill>
                <a:srgbClr val="00488F"/>
              </a:solidFill>
              <a:effectLst/>
            </a:rPr>
            <a:t>Stacy Schaffer</a:t>
          </a:r>
          <a:r>
            <a:rPr lang="en-US" b="0" i="0">
              <a:solidFill>
                <a:srgbClr val="000000"/>
              </a:solidFill>
              <a:effectLst/>
            </a:rPr>
            <a:t>, 31:8 Project, Bismarck </a:t>
          </a:r>
          <a:endParaRPr lang="en-US" dirty="0"/>
        </a:p>
      </dgm:t>
    </dgm:pt>
    <dgm:pt modelId="{D0FD4FCE-3D9C-4CBE-9F02-53583FA916CF}" type="parTrans" cxnId="{0D8922B1-D01D-48B0-A5BA-D4A9808234DB}">
      <dgm:prSet/>
      <dgm:spPr/>
      <dgm:t>
        <a:bodyPr/>
        <a:lstStyle/>
        <a:p>
          <a:endParaRPr lang="en-US"/>
        </a:p>
      </dgm:t>
    </dgm:pt>
    <dgm:pt modelId="{26798D71-1E88-41D1-83EA-C9AD511A8430}" type="sibTrans" cxnId="{0D8922B1-D01D-48B0-A5BA-D4A9808234DB}">
      <dgm:prSet/>
      <dgm:spPr/>
      <dgm:t>
        <a:bodyPr/>
        <a:lstStyle/>
        <a:p>
          <a:endParaRPr lang="en-US"/>
        </a:p>
      </dgm:t>
    </dgm:pt>
    <dgm:pt modelId="{3195D300-C1B4-42D4-B379-D17C8C06DEFF}">
      <dgm:prSet/>
      <dgm:spPr/>
      <dgm:t>
        <a:bodyPr/>
        <a:lstStyle/>
        <a:p>
          <a:r>
            <a:rPr lang="en-US" b="1" i="0">
              <a:solidFill>
                <a:srgbClr val="00488F"/>
              </a:solidFill>
              <a:effectLst/>
            </a:rPr>
            <a:t>Lyndsay Ulrickson</a:t>
          </a:r>
          <a:r>
            <a:rPr lang="en-US" b="0" i="0">
              <a:solidFill>
                <a:srgbClr val="000000"/>
              </a:solidFill>
              <a:effectLst/>
            </a:rPr>
            <a:t>, Bush Foundation, Statewide</a:t>
          </a:r>
          <a:endParaRPr lang="en-US" dirty="0"/>
        </a:p>
      </dgm:t>
    </dgm:pt>
    <dgm:pt modelId="{0EAB3202-79BA-4420-9193-5E064E882DB3}" type="parTrans" cxnId="{14FB6893-136F-48C9-9199-D75DB5FB6CA3}">
      <dgm:prSet/>
      <dgm:spPr/>
      <dgm:t>
        <a:bodyPr/>
        <a:lstStyle/>
        <a:p>
          <a:endParaRPr lang="en-US"/>
        </a:p>
      </dgm:t>
    </dgm:pt>
    <dgm:pt modelId="{15D4C240-014B-41BD-9138-DE75C7985460}" type="sibTrans" cxnId="{14FB6893-136F-48C9-9199-D75DB5FB6CA3}">
      <dgm:prSet/>
      <dgm:spPr/>
      <dgm:t>
        <a:bodyPr/>
        <a:lstStyle/>
        <a:p>
          <a:endParaRPr lang="en-US"/>
        </a:p>
      </dgm:t>
    </dgm:pt>
    <dgm:pt modelId="{123583B7-C9AC-48DF-8091-6260A0AD1AAE}">
      <dgm:prSet/>
      <dgm:spPr/>
      <dgm:t>
        <a:bodyPr/>
        <a:lstStyle/>
        <a:p>
          <a:r>
            <a:rPr lang="en-US" b="1" i="0">
              <a:solidFill>
                <a:srgbClr val="00488F"/>
              </a:solidFill>
              <a:effectLst/>
            </a:rPr>
            <a:t>Murray Sagsveen</a:t>
          </a:r>
          <a:r>
            <a:rPr lang="en-US" b="0" i="0">
              <a:solidFill>
                <a:srgbClr val="000000"/>
              </a:solidFill>
              <a:effectLst/>
            </a:rPr>
            <a:t>, JD, Attorney</a:t>
          </a:r>
          <a:endParaRPr lang="en-US" dirty="0"/>
        </a:p>
      </dgm:t>
    </dgm:pt>
    <dgm:pt modelId="{64552186-4026-448F-8A9F-6AEACB0CCCFF}" type="parTrans" cxnId="{1F4B2543-A0C8-4CF7-9842-608664C5E898}">
      <dgm:prSet/>
      <dgm:spPr/>
      <dgm:t>
        <a:bodyPr/>
        <a:lstStyle/>
        <a:p>
          <a:endParaRPr lang="en-US"/>
        </a:p>
      </dgm:t>
    </dgm:pt>
    <dgm:pt modelId="{B3814F5E-D90C-4E6B-95B7-2D6D360416F0}" type="sibTrans" cxnId="{1F4B2543-A0C8-4CF7-9842-608664C5E898}">
      <dgm:prSet/>
      <dgm:spPr/>
      <dgm:t>
        <a:bodyPr/>
        <a:lstStyle/>
        <a:p>
          <a:endParaRPr lang="en-US"/>
        </a:p>
      </dgm:t>
    </dgm:pt>
    <dgm:pt modelId="{E69AD3DE-5D79-402F-BD49-AB6144051E40}" type="pres">
      <dgm:prSet presAssocID="{401FC387-F434-49CA-9810-1D26699DEB4E}" presName="vert0" presStyleCnt="0">
        <dgm:presLayoutVars>
          <dgm:dir/>
          <dgm:animOne val="branch"/>
          <dgm:animLvl val="lvl"/>
        </dgm:presLayoutVars>
      </dgm:prSet>
      <dgm:spPr/>
    </dgm:pt>
    <dgm:pt modelId="{42426FED-980F-4DF2-9E3B-CF4651553378}" type="pres">
      <dgm:prSet presAssocID="{AF8F67A9-3428-460A-8173-D217A54686AC}" presName="thickLine" presStyleLbl="alignNode1" presStyleIdx="0" presStyleCnt="14"/>
      <dgm:spPr/>
    </dgm:pt>
    <dgm:pt modelId="{9F3151C3-1355-4793-8DF7-FB967DE9DE10}" type="pres">
      <dgm:prSet presAssocID="{AF8F67A9-3428-460A-8173-D217A54686AC}" presName="horz1" presStyleCnt="0"/>
      <dgm:spPr/>
    </dgm:pt>
    <dgm:pt modelId="{7C021FFC-16A3-4ACC-BE64-A48B216D876C}" type="pres">
      <dgm:prSet presAssocID="{AF8F67A9-3428-460A-8173-D217A54686AC}" presName="tx1" presStyleLbl="revTx" presStyleIdx="0" presStyleCnt="14"/>
      <dgm:spPr/>
    </dgm:pt>
    <dgm:pt modelId="{5DEC8723-BA73-46DE-903E-1912BEC400CA}" type="pres">
      <dgm:prSet presAssocID="{AF8F67A9-3428-460A-8173-D217A54686AC}" presName="vert1" presStyleCnt="0"/>
      <dgm:spPr/>
    </dgm:pt>
    <dgm:pt modelId="{D438E0A5-4D2E-4C8B-BD90-89FAA511C891}" type="pres">
      <dgm:prSet presAssocID="{B13A144D-B935-481D-B900-376B5F12F6B2}" presName="thickLine" presStyleLbl="alignNode1" presStyleIdx="1" presStyleCnt="14"/>
      <dgm:spPr/>
    </dgm:pt>
    <dgm:pt modelId="{46D1F46A-0432-4BD6-952B-44AFF4C14814}" type="pres">
      <dgm:prSet presAssocID="{B13A144D-B935-481D-B900-376B5F12F6B2}" presName="horz1" presStyleCnt="0"/>
      <dgm:spPr/>
    </dgm:pt>
    <dgm:pt modelId="{A4A3B4FE-67F4-4A04-84ED-151DC74DC1D1}" type="pres">
      <dgm:prSet presAssocID="{B13A144D-B935-481D-B900-376B5F12F6B2}" presName="tx1" presStyleLbl="revTx" presStyleIdx="1" presStyleCnt="14"/>
      <dgm:spPr/>
    </dgm:pt>
    <dgm:pt modelId="{B8E8B093-1B24-4FB3-89BF-8B14559F73AE}" type="pres">
      <dgm:prSet presAssocID="{B13A144D-B935-481D-B900-376B5F12F6B2}" presName="vert1" presStyleCnt="0"/>
      <dgm:spPr/>
    </dgm:pt>
    <dgm:pt modelId="{158B6FA1-A256-421D-9BE9-603C73F45093}" type="pres">
      <dgm:prSet presAssocID="{C581CC03-43F4-4982-B088-5E70C93488B6}" presName="thickLine" presStyleLbl="alignNode1" presStyleIdx="2" presStyleCnt="14"/>
      <dgm:spPr/>
    </dgm:pt>
    <dgm:pt modelId="{CF6A87BF-BB7F-46B6-8669-65513950872D}" type="pres">
      <dgm:prSet presAssocID="{C581CC03-43F4-4982-B088-5E70C93488B6}" presName="horz1" presStyleCnt="0"/>
      <dgm:spPr/>
    </dgm:pt>
    <dgm:pt modelId="{4D1AD282-5C1D-445F-AFF5-A26E8D2A7A9B}" type="pres">
      <dgm:prSet presAssocID="{C581CC03-43F4-4982-B088-5E70C93488B6}" presName="tx1" presStyleLbl="revTx" presStyleIdx="2" presStyleCnt="14"/>
      <dgm:spPr/>
    </dgm:pt>
    <dgm:pt modelId="{189509AA-DA77-46F0-B6B7-1CDA47B71DC7}" type="pres">
      <dgm:prSet presAssocID="{C581CC03-43F4-4982-B088-5E70C93488B6}" presName="vert1" presStyleCnt="0"/>
      <dgm:spPr/>
    </dgm:pt>
    <dgm:pt modelId="{4F7DAFE6-4A38-4888-A352-6516DE7B6BB8}" type="pres">
      <dgm:prSet presAssocID="{CF3FE6CC-8994-4015-9F4F-3C76F682A061}" presName="thickLine" presStyleLbl="alignNode1" presStyleIdx="3" presStyleCnt="14"/>
      <dgm:spPr/>
    </dgm:pt>
    <dgm:pt modelId="{F58162F9-C0FC-4287-8CF2-9DFDB30B1E4D}" type="pres">
      <dgm:prSet presAssocID="{CF3FE6CC-8994-4015-9F4F-3C76F682A061}" presName="horz1" presStyleCnt="0"/>
      <dgm:spPr/>
    </dgm:pt>
    <dgm:pt modelId="{3C0A6284-C6F0-4926-B244-5443EA0AF678}" type="pres">
      <dgm:prSet presAssocID="{CF3FE6CC-8994-4015-9F4F-3C76F682A061}" presName="tx1" presStyleLbl="revTx" presStyleIdx="3" presStyleCnt="14"/>
      <dgm:spPr/>
    </dgm:pt>
    <dgm:pt modelId="{38591E7B-8323-43E6-B639-853DBA817AA0}" type="pres">
      <dgm:prSet presAssocID="{CF3FE6CC-8994-4015-9F4F-3C76F682A061}" presName="vert1" presStyleCnt="0"/>
      <dgm:spPr/>
    </dgm:pt>
    <dgm:pt modelId="{BA7278F7-4110-46E1-84D1-F6DCB5071F7F}" type="pres">
      <dgm:prSet presAssocID="{708A4792-3AD6-4858-8CBA-BBD4A724E29B}" presName="thickLine" presStyleLbl="alignNode1" presStyleIdx="4" presStyleCnt="14"/>
      <dgm:spPr/>
    </dgm:pt>
    <dgm:pt modelId="{5085E85B-CFCC-4F99-B233-4E96EA8FB064}" type="pres">
      <dgm:prSet presAssocID="{708A4792-3AD6-4858-8CBA-BBD4A724E29B}" presName="horz1" presStyleCnt="0"/>
      <dgm:spPr/>
    </dgm:pt>
    <dgm:pt modelId="{CD5E8F17-FC23-4702-99BB-A8FFB4D4C2D2}" type="pres">
      <dgm:prSet presAssocID="{708A4792-3AD6-4858-8CBA-BBD4A724E29B}" presName="tx1" presStyleLbl="revTx" presStyleIdx="4" presStyleCnt="14"/>
      <dgm:spPr/>
    </dgm:pt>
    <dgm:pt modelId="{67F80674-578A-4070-B6FF-97AD04D7EDA6}" type="pres">
      <dgm:prSet presAssocID="{708A4792-3AD6-4858-8CBA-BBD4A724E29B}" presName="vert1" presStyleCnt="0"/>
      <dgm:spPr/>
    </dgm:pt>
    <dgm:pt modelId="{94CE6055-08A1-4C21-9DD8-3DF2CF9D98DC}" type="pres">
      <dgm:prSet presAssocID="{1B88F143-8A56-410D-8A64-863F44F2B286}" presName="thickLine" presStyleLbl="alignNode1" presStyleIdx="5" presStyleCnt="14"/>
      <dgm:spPr/>
    </dgm:pt>
    <dgm:pt modelId="{E57BBE26-1ECC-4259-BF12-2705027541F1}" type="pres">
      <dgm:prSet presAssocID="{1B88F143-8A56-410D-8A64-863F44F2B286}" presName="horz1" presStyleCnt="0"/>
      <dgm:spPr/>
    </dgm:pt>
    <dgm:pt modelId="{2A414C75-5F00-4FD0-A079-5E2251F475CA}" type="pres">
      <dgm:prSet presAssocID="{1B88F143-8A56-410D-8A64-863F44F2B286}" presName="tx1" presStyleLbl="revTx" presStyleIdx="5" presStyleCnt="14"/>
      <dgm:spPr/>
    </dgm:pt>
    <dgm:pt modelId="{3B666E0C-7BED-443D-8BC2-42FAC5E3E625}" type="pres">
      <dgm:prSet presAssocID="{1B88F143-8A56-410D-8A64-863F44F2B286}" presName="vert1" presStyleCnt="0"/>
      <dgm:spPr/>
    </dgm:pt>
    <dgm:pt modelId="{1741E0E7-39F2-4F6B-9CA7-081C02A337D7}" type="pres">
      <dgm:prSet presAssocID="{9A922F0D-E9BE-4A9C-A80C-2681EFAFC5C4}" presName="thickLine" presStyleLbl="alignNode1" presStyleIdx="6" presStyleCnt="14"/>
      <dgm:spPr/>
    </dgm:pt>
    <dgm:pt modelId="{726A1F48-CFB4-4053-936C-0F5C9687E099}" type="pres">
      <dgm:prSet presAssocID="{9A922F0D-E9BE-4A9C-A80C-2681EFAFC5C4}" presName="horz1" presStyleCnt="0"/>
      <dgm:spPr/>
    </dgm:pt>
    <dgm:pt modelId="{04FC7340-EE6F-4CE2-B459-2453B8FEA5E1}" type="pres">
      <dgm:prSet presAssocID="{9A922F0D-E9BE-4A9C-A80C-2681EFAFC5C4}" presName="tx1" presStyleLbl="revTx" presStyleIdx="6" presStyleCnt="14"/>
      <dgm:spPr/>
    </dgm:pt>
    <dgm:pt modelId="{B7DF56E2-EF8F-40A8-A68A-14E8C0D417C4}" type="pres">
      <dgm:prSet presAssocID="{9A922F0D-E9BE-4A9C-A80C-2681EFAFC5C4}" presName="vert1" presStyleCnt="0"/>
      <dgm:spPr/>
    </dgm:pt>
    <dgm:pt modelId="{F156FD4F-953D-48CF-9AC6-E9B851E094E2}" type="pres">
      <dgm:prSet presAssocID="{E442DB22-249B-49B0-9096-778D1990E31E}" presName="thickLine" presStyleLbl="alignNode1" presStyleIdx="7" presStyleCnt="14"/>
      <dgm:spPr/>
    </dgm:pt>
    <dgm:pt modelId="{925A31ED-11F0-454B-97BC-182F2943795B}" type="pres">
      <dgm:prSet presAssocID="{E442DB22-249B-49B0-9096-778D1990E31E}" presName="horz1" presStyleCnt="0"/>
      <dgm:spPr/>
    </dgm:pt>
    <dgm:pt modelId="{25861C6F-C36F-4E78-9A94-256B819DA914}" type="pres">
      <dgm:prSet presAssocID="{E442DB22-249B-49B0-9096-778D1990E31E}" presName="tx1" presStyleLbl="revTx" presStyleIdx="7" presStyleCnt="14"/>
      <dgm:spPr/>
    </dgm:pt>
    <dgm:pt modelId="{7DC2D9A6-5155-4A55-93A2-2124BBDDF668}" type="pres">
      <dgm:prSet presAssocID="{E442DB22-249B-49B0-9096-778D1990E31E}" presName="vert1" presStyleCnt="0"/>
      <dgm:spPr/>
    </dgm:pt>
    <dgm:pt modelId="{C094613C-AD98-40F7-9044-76F4AE81378F}" type="pres">
      <dgm:prSet presAssocID="{81246748-FBA3-4B37-A45B-76040B8C5516}" presName="thickLine" presStyleLbl="alignNode1" presStyleIdx="8" presStyleCnt="14"/>
      <dgm:spPr/>
    </dgm:pt>
    <dgm:pt modelId="{A2D2A931-6E4B-4A10-BD49-E71C554004F9}" type="pres">
      <dgm:prSet presAssocID="{81246748-FBA3-4B37-A45B-76040B8C5516}" presName="horz1" presStyleCnt="0"/>
      <dgm:spPr/>
    </dgm:pt>
    <dgm:pt modelId="{C8D29BAC-2398-4BB7-9C5E-C6B135A5B364}" type="pres">
      <dgm:prSet presAssocID="{81246748-FBA3-4B37-A45B-76040B8C5516}" presName="tx1" presStyleLbl="revTx" presStyleIdx="8" presStyleCnt="14"/>
      <dgm:spPr/>
    </dgm:pt>
    <dgm:pt modelId="{812CC819-346A-40DE-8294-6E2E0884A70C}" type="pres">
      <dgm:prSet presAssocID="{81246748-FBA3-4B37-A45B-76040B8C5516}" presName="vert1" presStyleCnt="0"/>
      <dgm:spPr/>
    </dgm:pt>
    <dgm:pt modelId="{42F53C89-EB1C-49EA-85AB-9A9FA3E102DA}" type="pres">
      <dgm:prSet presAssocID="{951B5E36-9ED8-460D-8C9D-3EEC312522A2}" presName="thickLine" presStyleLbl="alignNode1" presStyleIdx="9" presStyleCnt="14"/>
      <dgm:spPr/>
    </dgm:pt>
    <dgm:pt modelId="{6B1AB83E-967A-43BA-93D8-6F2BAD3F4569}" type="pres">
      <dgm:prSet presAssocID="{951B5E36-9ED8-460D-8C9D-3EEC312522A2}" presName="horz1" presStyleCnt="0"/>
      <dgm:spPr/>
    </dgm:pt>
    <dgm:pt modelId="{63BFFC99-C11B-4F16-8023-48037BC322F8}" type="pres">
      <dgm:prSet presAssocID="{951B5E36-9ED8-460D-8C9D-3EEC312522A2}" presName="tx1" presStyleLbl="revTx" presStyleIdx="9" presStyleCnt="14"/>
      <dgm:spPr/>
    </dgm:pt>
    <dgm:pt modelId="{A5DEA29A-B594-4A9E-8A55-73E59A3B5CA1}" type="pres">
      <dgm:prSet presAssocID="{951B5E36-9ED8-460D-8C9D-3EEC312522A2}" presName="vert1" presStyleCnt="0"/>
      <dgm:spPr/>
    </dgm:pt>
    <dgm:pt modelId="{2D47D262-A66A-455F-8CE1-7D6F3A1EFA3B}" type="pres">
      <dgm:prSet presAssocID="{225C3FBC-A616-4A41-8C84-77B5D2A6DC74}" presName="thickLine" presStyleLbl="alignNode1" presStyleIdx="10" presStyleCnt="14"/>
      <dgm:spPr/>
    </dgm:pt>
    <dgm:pt modelId="{9B89B1DA-456F-4E14-821F-33CE2D7285C3}" type="pres">
      <dgm:prSet presAssocID="{225C3FBC-A616-4A41-8C84-77B5D2A6DC74}" presName="horz1" presStyleCnt="0"/>
      <dgm:spPr/>
    </dgm:pt>
    <dgm:pt modelId="{10780F6E-2477-4CDE-9E65-7A054E5E0E0B}" type="pres">
      <dgm:prSet presAssocID="{225C3FBC-A616-4A41-8C84-77B5D2A6DC74}" presName="tx1" presStyleLbl="revTx" presStyleIdx="10" presStyleCnt="14"/>
      <dgm:spPr/>
    </dgm:pt>
    <dgm:pt modelId="{B22EEF0D-58D1-4B7E-9AAF-0E9E69783306}" type="pres">
      <dgm:prSet presAssocID="{225C3FBC-A616-4A41-8C84-77B5D2A6DC74}" presName="vert1" presStyleCnt="0"/>
      <dgm:spPr/>
    </dgm:pt>
    <dgm:pt modelId="{6592B6FE-6004-4831-ACEC-393A9491163F}" type="pres">
      <dgm:prSet presAssocID="{106DE5DE-09A9-4A75-9C56-34B08ABACE46}" presName="thickLine" presStyleLbl="alignNode1" presStyleIdx="11" presStyleCnt="14"/>
      <dgm:spPr/>
    </dgm:pt>
    <dgm:pt modelId="{EE9FD0BF-71BE-4325-8E9A-4C13C04B6642}" type="pres">
      <dgm:prSet presAssocID="{106DE5DE-09A9-4A75-9C56-34B08ABACE46}" presName="horz1" presStyleCnt="0"/>
      <dgm:spPr/>
    </dgm:pt>
    <dgm:pt modelId="{69998BAF-EC80-48A9-AC7A-79494C6227A4}" type="pres">
      <dgm:prSet presAssocID="{106DE5DE-09A9-4A75-9C56-34B08ABACE46}" presName="tx1" presStyleLbl="revTx" presStyleIdx="11" presStyleCnt="14"/>
      <dgm:spPr/>
    </dgm:pt>
    <dgm:pt modelId="{5BE745D0-2576-40D7-B6D9-E640C398C227}" type="pres">
      <dgm:prSet presAssocID="{106DE5DE-09A9-4A75-9C56-34B08ABACE46}" presName="vert1" presStyleCnt="0"/>
      <dgm:spPr/>
    </dgm:pt>
    <dgm:pt modelId="{D9FBF2A6-6883-4A2A-9F7E-5393A52C9D34}" type="pres">
      <dgm:prSet presAssocID="{3195D300-C1B4-42D4-B379-D17C8C06DEFF}" presName="thickLine" presStyleLbl="alignNode1" presStyleIdx="12" presStyleCnt="14"/>
      <dgm:spPr/>
    </dgm:pt>
    <dgm:pt modelId="{98652E7C-DAC6-405A-9ABC-F29DA9C1C4FF}" type="pres">
      <dgm:prSet presAssocID="{3195D300-C1B4-42D4-B379-D17C8C06DEFF}" presName="horz1" presStyleCnt="0"/>
      <dgm:spPr/>
    </dgm:pt>
    <dgm:pt modelId="{FA801156-73BA-4F69-B6AB-63E6EFDA8E84}" type="pres">
      <dgm:prSet presAssocID="{3195D300-C1B4-42D4-B379-D17C8C06DEFF}" presName="tx1" presStyleLbl="revTx" presStyleIdx="12" presStyleCnt="14"/>
      <dgm:spPr/>
    </dgm:pt>
    <dgm:pt modelId="{4C9292F3-63D9-4092-9E45-29A031C460ED}" type="pres">
      <dgm:prSet presAssocID="{3195D300-C1B4-42D4-B379-D17C8C06DEFF}" presName="vert1" presStyleCnt="0"/>
      <dgm:spPr/>
    </dgm:pt>
    <dgm:pt modelId="{E5F53633-7E0E-4936-B3D2-423D91506FF1}" type="pres">
      <dgm:prSet presAssocID="{123583B7-C9AC-48DF-8091-6260A0AD1AAE}" presName="thickLine" presStyleLbl="alignNode1" presStyleIdx="13" presStyleCnt="14"/>
      <dgm:spPr/>
    </dgm:pt>
    <dgm:pt modelId="{6234D869-AC5C-457D-84F4-BED6436737D7}" type="pres">
      <dgm:prSet presAssocID="{123583B7-C9AC-48DF-8091-6260A0AD1AAE}" presName="horz1" presStyleCnt="0"/>
      <dgm:spPr/>
    </dgm:pt>
    <dgm:pt modelId="{E9F30D80-5477-4662-9CB8-492D286D3EE8}" type="pres">
      <dgm:prSet presAssocID="{123583B7-C9AC-48DF-8091-6260A0AD1AAE}" presName="tx1" presStyleLbl="revTx" presStyleIdx="13" presStyleCnt="14"/>
      <dgm:spPr/>
    </dgm:pt>
    <dgm:pt modelId="{40286FCA-3B1D-4B83-912B-E7BA6EE5F124}" type="pres">
      <dgm:prSet presAssocID="{123583B7-C9AC-48DF-8091-6260A0AD1AAE}" presName="vert1" presStyleCnt="0"/>
      <dgm:spPr/>
    </dgm:pt>
  </dgm:ptLst>
  <dgm:cxnLst>
    <dgm:cxn modelId="{535F670B-18B7-4047-BABB-3389F2AEF054}" srcId="{401FC387-F434-49CA-9810-1D26699DEB4E}" destId="{AF8F67A9-3428-460A-8173-D217A54686AC}" srcOrd="0" destOrd="0" parTransId="{27BA6FE1-7197-4E91-9AD9-707CB3EA87C5}" sibTransId="{6DAF560C-7CDB-4050-A197-1C123B59B1B1}"/>
    <dgm:cxn modelId="{9BD4BA0D-DBC3-4ABB-8E60-D71618E88050}" type="presOf" srcId="{401FC387-F434-49CA-9810-1D26699DEB4E}" destId="{E69AD3DE-5D79-402F-BD49-AB6144051E40}" srcOrd="0" destOrd="0" presId="urn:microsoft.com/office/officeart/2008/layout/LinedList"/>
    <dgm:cxn modelId="{729C9810-1B29-4904-AA43-51BECACF564B}" srcId="{401FC387-F434-49CA-9810-1D26699DEB4E}" destId="{225C3FBC-A616-4A41-8C84-77B5D2A6DC74}" srcOrd="10" destOrd="0" parTransId="{26AE252E-7B4C-4674-8647-9BF516B3BBC7}" sibTransId="{C167055B-7625-4D86-B36A-4FDECA5168AC}"/>
    <dgm:cxn modelId="{5532E314-4D51-4129-ACFD-29A547E0873B}" type="presOf" srcId="{123583B7-C9AC-48DF-8091-6260A0AD1AAE}" destId="{E9F30D80-5477-4662-9CB8-492D286D3EE8}" srcOrd="0" destOrd="0" presId="urn:microsoft.com/office/officeart/2008/layout/LinedList"/>
    <dgm:cxn modelId="{3F18891C-6AF6-4D46-8A71-AFFA718D8404}" type="presOf" srcId="{3195D300-C1B4-42D4-B379-D17C8C06DEFF}" destId="{FA801156-73BA-4F69-B6AB-63E6EFDA8E84}" srcOrd="0" destOrd="0" presId="urn:microsoft.com/office/officeart/2008/layout/LinedList"/>
    <dgm:cxn modelId="{2A8B021D-0723-4E13-818B-13B06638BE9C}" type="presOf" srcId="{1B88F143-8A56-410D-8A64-863F44F2B286}" destId="{2A414C75-5F00-4FD0-A079-5E2251F475CA}" srcOrd="0" destOrd="0" presId="urn:microsoft.com/office/officeart/2008/layout/LinedList"/>
    <dgm:cxn modelId="{6E021D2A-603C-4DCF-B94A-A85360CD8AAC}" type="presOf" srcId="{AF8F67A9-3428-460A-8173-D217A54686AC}" destId="{7C021FFC-16A3-4ACC-BE64-A48B216D876C}" srcOrd="0" destOrd="0" presId="urn:microsoft.com/office/officeart/2008/layout/LinedList"/>
    <dgm:cxn modelId="{616E8432-552B-46E9-A27C-9007435DA053}" srcId="{401FC387-F434-49CA-9810-1D26699DEB4E}" destId="{C581CC03-43F4-4982-B088-5E70C93488B6}" srcOrd="2" destOrd="0" parTransId="{25F645DB-561B-4F01-A97F-9B0D9CDFC298}" sibTransId="{873EC383-FC80-4DF0-AED9-136E77453D19}"/>
    <dgm:cxn modelId="{1F4B2543-A0C8-4CF7-9842-608664C5E898}" srcId="{401FC387-F434-49CA-9810-1D26699DEB4E}" destId="{123583B7-C9AC-48DF-8091-6260A0AD1AAE}" srcOrd="13" destOrd="0" parTransId="{64552186-4026-448F-8A9F-6AEACB0CCCFF}" sibTransId="{B3814F5E-D90C-4E6B-95B7-2D6D360416F0}"/>
    <dgm:cxn modelId="{F8CCD065-0884-43EC-A467-884B38C4167A}" srcId="{401FC387-F434-49CA-9810-1D26699DEB4E}" destId="{9A922F0D-E9BE-4A9C-A80C-2681EFAFC5C4}" srcOrd="6" destOrd="0" parTransId="{B28DC861-3FD5-4E19-B80E-4F7F1833A026}" sibTransId="{11CFCD6E-EA43-47B7-8142-F1923F53F6AA}"/>
    <dgm:cxn modelId="{71232B4D-6D03-4FF9-A54B-4D7672405761}" type="presOf" srcId="{C581CC03-43F4-4982-B088-5E70C93488B6}" destId="{4D1AD282-5C1D-445F-AFF5-A26E8D2A7A9B}" srcOrd="0" destOrd="0" presId="urn:microsoft.com/office/officeart/2008/layout/LinedList"/>
    <dgm:cxn modelId="{7433056E-A8B0-4ADB-85AD-E29C789AF5A3}" srcId="{401FC387-F434-49CA-9810-1D26699DEB4E}" destId="{B13A144D-B935-481D-B900-376B5F12F6B2}" srcOrd="1" destOrd="0" parTransId="{B0BAC4D4-A4BB-46EF-B9AC-B0278D6934FF}" sibTransId="{9484E44B-48D5-4B0D-8326-7044797749BD}"/>
    <dgm:cxn modelId="{4E76C050-0FE0-4633-A70B-55DCA1C892AC}" type="presOf" srcId="{951B5E36-9ED8-460D-8C9D-3EEC312522A2}" destId="{63BFFC99-C11B-4F16-8023-48037BC322F8}" srcOrd="0" destOrd="0" presId="urn:microsoft.com/office/officeart/2008/layout/LinedList"/>
    <dgm:cxn modelId="{3907B55A-3EE7-4CE7-B613-B67C2BD5B370}" srcId="{401FC387-F434-49CA-9810-1D26699DEB4E}" destId="{E442DB22-249B-49B0-9096-778D1990E31E}" srcOrd="7" destOrd="0" parTransId="{95938C08-4E1E-4D7F-9675-4AD57C9EF48E}" sibTransId="{988F3362-66B4-4867-996B-A106955913CA}"/>
    <dgm:cxn modelId="{77FAFC7B-14B6-4B54-99E8-A5EEFCB3A8EB}" type="presOf" srcId="{E442DB22-249B-49B0-9096-778D1990E31E}" destId="{25861C6F-C36F-4E78-9A94-256B819DA914}" srcOrd="0" destOrd="0" presId="urn:microsoft.com/office/officeart/2008/layout/LinedList"/>
    <dgm:cxn modelId="{BBC84E85-E415-4245-B8DE-C0C0EC27A79A}" srcId="{401FC387-F434-49CA-9810-1D26699DEB4E}" destId="{CF3FE6CC-8994-4015-9F4F-3C76F682A061}" srcOrd="3" destOrd="0" parTransId="{435CBF80-4956-4AC4-A0D4-30DB9DF94209}" sibTransId="{8859C7E0-164E-4D33-B7CC-050409CBB793}"/>
    <dgm:cxn modelId="{37B5DC8C-285B-49E7-8C18-F8A28D9C0DD6}" type="presOf" srcId="{B13A144D-B935-481D-B900-376B5F12F6B2}" destId="{A4A3B4FE-67F4-4A04-84ED-151DC74DC1D1}" srcOrd="0" destOrd="0" presId="urn:microsoft.com/office/officeart/2008/layout/LinedList"/>
    <dgm:cxn modelId="{E06A048F-FF55-414E-A63E-871CA0E20BB8}" srcId="{401FC387-F434-49CA-9810-1D26699DEB4E}" destId="{1B88F143-8A56-410D-8A64-863F44F2B286}" srcOrd="5" destOrd="0" parTransId="{2CDB7ED0-41ED-40CD-96F8-0CE52C5D4DB3}" sibTransId="{08529357-E3C9-492C-882F-31BE14D93743}"/>
    <dgm:cxn modelId="{14FB6893-136F-48C9-9199-D75DB5FB6CA3}" srcId="{401FC387-F434-49CA-9810-1D26699DEB4E}" destId="{3195D300-C1B4-42D4-B379-D17C8C06DEFF}" srcOrd="12" destOrd="0" parTransId="{0EAB3202-79BA-4420-9193-5E064E882DB3}" sibTransId="{15D4C240-014B-41BD-9138-DE75C7985460}"/>
    <dgm:cxn modelId="{84AADF96-9E1C-497C-BF81-6D36FDBC7E3C}" type="presOf" srcId="{81246748-FBA3-4B37-A45B-76040B8C5516}" destId="{C8D29BAC-2398-4BB7-9C5E-C6B135A5B364}" srcOrd="0" destOrd="0" presId="urn:microsoft.com/office/officeart/2008/layout/LinedList"/>
    <dgm:cxn modelId="{0575969E-A86A-4870-BB82-42D9A5B1330B}" type="presOf" srcId="{225C3FBC-A616-4A41-8C84-77B5D2A6DC74}" destId="{10780F6E-2477-4CDE-9E65-7A054E5E0E0B}" srcOrd="0" destOrd="0" presId="urn:microsoft.com/office/officeart/2008/layout/LinedList"/>
    <dgm:cxn modelId="{ECD89EAA-0437-4D35-BF23-EE6C97673E6C}" type="presOf" srcId="{106DE5DE-09A9-4A75-9C56-34B08ABACE46}" destId="{69998BAF-EC80-48A9-AC7A-79494C6227A4}" srcOrd="0" destOrd="0" presId="urn:microsoft.com/office/officeart/2008/layout/LinedList"/>
    <dgm:cxn modelId="{0D8922B1-D01D-48B0-A5BA-D4A9808234DB}" srcId="{401FC387-F434-49CA-9810-1D26699DEB4E}" destId="{106DE5DE-09A9-4A75-9C56-34B08ABACE46}" srcOrd="11" destOrd="0" parTransId="{D0FD4FCE-3D9C-4CBE-9F02-53583FA916CF}" sibTransId="{26798D71-1E88-41D1-83EA-C9AD511A8430}"/>
    <dgm:cxn modelId="{084F7AB5-F095-438C-A0C3-0BAF1A4C441A}" type="presOf" srcId="{708A4792-3AD6-4858-8CBA-BBD4A724E29B}" destId="{CD5E8F17-FC23-4702-99BB-A8FFB4D4C2D2}" srcOrd="0" destOrd="0" presId="urn:microsoft.com/office/officeart/2008/layout/LinedList"/>
    <dgm:cxn modelId="{F5A796BB-62BA-42D4-A116-F365444AD70B}" srcId="{401FC387-F434-49CA-9810-1D26699DEB4E}" destId="{951B5E36-9ED8-460D-8C9D-3EEC312522A2}" srcOrd="9" destOrd="0" parTransId="{B7884536-B788-4C93-A038-16C8FD849CBB}" sibTransId="{CE0FE016-BBFA-44A1-A6EA-D07C12B12A75}"/>
    <dgm:cxn modelId="{BBFF35BF-8F70-4F21-81B0-3EC44AF739F8}" srcId="{401FC387-F434-49CA-9810-1D26699DEB4E}" destId="{708A4792-3AD6-4858-8CBA-BBD4A724E29B}" srcOrd="4" destOrd="0" parTransId="{B13331E0-E3BA-49B1-81B2-3BFA393F4014}" sibTransId="{7E2A951E-00A8-4F81-8343-FC3CD13578D9}"/>
    <dgm:cxn modelId="{D6AC60D6-EE31-4FDC-8272-828D0F3CC6A3}" srcId="{401FC387-F434-49CA-9810-1D26699DEB4E}" destId="{81246748-FBA3-4B37-A45B-76040B8C5516}" srcOrd="8" destOrd="0" parTransId="{43A56B0C-3BB2-4CA7-983E-C29EB46E446E}" sibTransId="{F6937AAC-FE3E-4AAD-91EE-F7681844E87F}"/>
    <dgm:cxn modelId="{419DE9F5-8F32-4CAF-9BAD-0DF82BD4236E}" type="presOf" srcId="{9A922F0D-E9BE-4A9C-A80C-2681EFAFC5C4}" destId="{04FC7340-EE6F-4CE2-B459-2453B8FEA5E1}" srcOrd="0" destOrd="0" presId="urn:microsoft.com/office/officeart/2008/layout/LinedList"/>
    <dgm:cxn modelId="{F64D71FA-AB8F-45B0-80D3-5A5F40475DAF}" type="presOf" srcId="{CF3FE6CC-8994-4015-9F4F-3C76F682A061}" destId="{3C0A6284-C6F0-4926-B244-5443EA0AF678}" srcOrd="0" destOrd="0" presId="urn:microsoft.com/office/officeart/2008/layout/LinedList"/>
    <dgm:cxn modelId="{D21D15DA-D892-48A8-AF7A-0CB800859801}" type="presParOf" srcId="{E69AD3DE-5D79-402F-BD49-AB6144051E40}" destId="{42426FED-980F-4DF2-9E3B-CF4651553378}" srcOrd="0" destOrd="0" presId="urn:microsoft.com/office/officeart/2008/layout/LinedList"/>
    <dgm:cxn modelId="{3F93113C-02F1-45B9-9E75-07297BBF0010}" type="presParOf" srcId="{E69AD3DE-5D79-402F-BD49-AB6144051E40}" destId="{9F3151C3-1355-4793-8DF7-FB967DE9DE10}" srcOrd="1" destOrd="0" presId="urn:microsoft.com/office/officeart/2008/layout/LinedList"/>
    <dgm:cxn modelId="{CBA1F7E5-87A7-44D4-8AAC-CD91F616F8AC}" type="presParOf" srcId="{9F3151C3-1355-4793-8DF7-FB967DE9DE10}" destId="{7C021FFC-16A3-4ACC-BE64-A48B216D876C}" srcOrd="0" destOrd="0" presId="urn:microsoft.com/office/officeart/2008/layout/LinedList"/>
    <dgm:cxn modelId="{E3950161-59EA-44CF-AD71-AAF1D9F62AB0}" type="presParOf" srcId="{9F3151C3-1355-4793-8DF7-FB967DE9DE10}" destId="{5DEC8723-BA73-46DE-903E-1912BEC400CA}" srcOrd="1" destOrd="0" presId="urn:microsoft.com/office/officeart/2008/layout/LinedList"/>
    <dgm:cxn modelId="{C85957C2-AFB3-4EA9-9C4C-0855CD6946EC}" type="presParOf" srcId="{E69AD3DE-5D79-402F-BD49-AB6144051E40}" destId="{D438E0A5-4D2E-4C8B-BD90-89FAA511C891}" srcOrd="2" destOrd="0" presId="urn:microsoft.com/office/officeart/2008/layout/LinedList"/>
    <dgm:cxn modelId="{C7664628-D213-4DB4-8E5B-2C92FED23D1D}" type="presParOf" srcId="{E69AD3DE-5D79-402F-BD49-AB6144051E40}" destId="{46D1F46A-0432-4BD6-952B-44AFF4C14814}" srcOrd="3" destOrd="0" presId="urn:microsoft.com/office/officeart/2008/layout/LinedList"/>
    <dgm:cxn modelId="{0F7265D2-7EB2-4F87-B444-6709BD51E97B}" type="presParOf" srcId="{46D1F46A-0432-4BD6-952B-44AFF4C14814}" destId="{A4A3B4FE-67F4-4A04-84ED-151DC74DC1D1}" srcOrd="0" destOrd="0" presId="urn:microsoft.com/office/officeart/2008/layout/LinedList"/>
    <dgm:cxn modelId="{877A876F-EFA1-4BE4-9D74-6D36422523D1}" type="presParOf" srcId="{46D1F46A-0432-4BD6-952B-44AFF4C14814}" destId="{B8E8B093-1B24-4FB3-89BF-8B14559F73AE}" srcOrd="1" destOrd="0" presId="urn:microsoft.com/office/officeart/2008/layout/LinedList"/>
    <dgm:cxn modelId="{E480D094-339E-47BC-9AFB-80FE75A86AA9}" type="presParOf" srcId="{E69AD3DE-5D79-402F-BD49-AB6144051E40}" destId="{158B6FA1-A256-421D-9BE9-603C73F45093}" srcOrd="4" destOrd="0" presId="urn:microsoft.com/office/officeart/2008/layout/LinedList"/>
    <dgm:cxn modelId="{AEF49276-1712-4B87-A6D6-6D6B8077EBF3}" type="presParOf" srcId="{E69AD3DE-5D79-402F-BD49-AB6144051E40}" destId="{CF6A87BF-BB7F-46B6-8669-65513950872D}" srcOrd="5" destOrd="0" presId="urn:microsoft.com/office/officeart/2008/layout/LinedList"/>
    <dgm:cxn modelId="{D955B4FD-2BAE-41BA-A11C-A9D7266B6E65}" type="presParOf" srcId="{CF6A87BF-BB7F-46B6-8669-65513950872D}" destId="{4D1AD282-5C1D-445F-AFF5-A26E8D2A7A9B}" srcOrd="0" destOrd="0" presId="urn:microsoft.com/office/officeart/2008/layout/LinedList"/>
    <dgm:cxn modelId="{76A27295-1EE4-4DCB-93BF-242751289206}" type="presParOf" srcId="{CF6A87BF-BB7F-46B6-8669-65513950872D}" destId="{189509AA-DA77-46F0-B6B7-1CDA47B71DC7}" srcOrd="1" destOrd="0" presId="urn:microsoft.com/office/officeart/2008/layout/LinedList"/>
    <dgm:cxn modelId="{3C13479F-1137-42A0-83D0-569728B791B6}" type="presParOf" srcId="{E69AD3DE-5D79-402F-BD49-AB6144051E40}" destId="{4F7DAFE6-4A38-4888-A352-6516DE7B6BB8}" srcOrd="6" destOrd="0" presId="urn:microsoft.com/office/officeart/2008/layout/LinedList"/>
    <dgm:cxn modelId="{4F307859-4290-44E8-B0B5-EFB425A2831F}" type="presParOf" srcId="{E69AD3DE-5D79-402F-BD49-AB6144051E40}" destId="{F58162F9-C0FC-4287-8CF2-9DFDB30B1E4D}" srcOrd="7" destOrd="0" presId="urn:microsoft.com/office/officeart/2008/layout/LinedList"/>
    <dgm:cxn modelId="{5D60A93F-5CB6-4832-A68E-5D559864DC86}" type="presParOf" srcId="{F58162F9-C0FC-4287-8CF2-9DFDB30B1E4D}" destId="{3C0A6284-C6F0-4926-B244-5443EA0AF678}" srcOrd="0" destOrd="0" presId="urn:microsoft.com/office/officeart/2008/layout/LinedList"/>
    <dgm:cxn modelId="{66B643DB-A6C7-4A71-B176-9796800FA016}" type="presParOf" srcId="{F58162F9-C0FC-4287-8CF2-9DFDB30B1E4D}" destId="{38591E7B-8323-43E6-B639-853DBA817AA0}" srcOrd="1" destOrd="0" presId="urn:microsoft.com/office/officeart/2008/layout/LinedList"/>
    <dgm:cxn modelId="{6DDFC3B0-F974-4E72-8413-34954A210EAE}" type="presParOf" srcId="{E69AD3DE-5D79-402F-BD49-AB6144051E40}" destId="{BA7278F7-4110-46E1-84D1-F6DCB5071F7F}" srcOrd="8" destOrd="0" presId="urn:microsoft.com/office/officeart/2008/layout/LinedList"/>
    <dgm:cxn modelId="{8D7B9F54-C00A-4BD4-B7A1-79535A09519C}" type="presParOf" srcId="{E69AD3DE-5D79-402F-BD49-AB6144051E40}" destId="{5085E85B-CFCC-4F99-B233-4E96EA8FB064}" srcOrd="9" destOrd="0" presId="urn:microsoft.com/office/officeart/2008/layout/LinedList"/>
    <dgm:cxn modelId="{35770670-3036-4F61-9A84-C65F0EA57B37}" type="presParOf" srcId="{5085E85B-CFCC-4F99-B233-4E96EA8FB064}" destId="{CD5E8F17-FC23-4702-99BB-A8FFB4D4C2D2}" srcOrd="0" destOrd="0" presId="urn:microsoft.com/office/officeart/2008/layout/LinedList"/>
    <dgm:cxn modelId="{3EE2AF2E-3606-4ADC-99D4-0BC39353D9D4}" type="presParOf" srcId="{5085E85B-CFCC-4F99-B233-4E96EA8FB064}" destId="{67F80674-578A-4070-B6FF-97AD04D7EDA6}" srcOrd="1" destOrd="0" presId="urn:microsoft.com/office/officeart/2008/layout/LinedList"/>
    <dgm:cxn modelId="{2D89B1F4-3D32-4D5A-AB1C-98ACB5EE2674}" type="presParOf" srcId="{E69AD3DE-5D79-402F-BD49-AB6144051E40}" destId="{94CE6055-08A1-4C21-9DD8-3DF2CF9D98DC}" srcOrd="10" destOrd="0" presId="urn:microsoft.com/office/officeart/2008/layout/LinedList"/>
    <dgm:cxn modelId="{0552E15F-2376-41FB-ADC8-42513302122D}" type="presParOf" srcId="{E69AD3DE-5D79-402F-BD49-AB6144051E40}" destId="{E57BBE26-1ECC-4259-BF12-2705027541F1}" srcOrd="11" destOrd="0" presId="urn:microsoft.com/office/officeart/2008/layout/LinedList"/>
    <dgm:cxn modelId="{1E7F4561-B91A-4C3F-B04F-1CBACFCF58E3}" type="presParOf" srcId="{E57BBE26-1ECC-4259-BF12-2705027541F1}" destId="{2A414C75-5F00-4FD0-A079-5E2251F475CA}" srcOrd="0" destOrd="0" presId="urn:microsoft.com/office/officeart/2008/layout/LinedList"/>
    <dgm:cxn modelId="{44775C41-0A2C-49C2-A650-A6ABDA5BAD3A}" type="presParOf" srcId="{E57BBE26-1ECC-4259-BF12-2705027541F1}" destId="{3B666E0C-7BED-443D-8BC2-42FAC5E3E625}" srcOrd="1" destOrd="0" presId="urn:microsoft.com/office/officeart/2008/layout/LinedList"/>
    <dgm:cxn modelId="{1CD7372C-FDB5-40CE-BB5B-C3D2C5072A00}" type="presParOf" srcId="{E69AD3DE-5D79-402F-BD49-AB6144051E40}" destId="{1741E0E7-39F2-4F6B-9CA7-081C02A337D7}" srcOrd="12" destOrd="0" presId="urn:microsoft.com/office/officeart/2008/layout/LinedList"/>
    <dgm:cxn modelId="{3F56147E-2A20-46A5-B5C6-41B73E731D6D}" type="presParOf" srcId="{E69AD3DE-5D79-402F-BD49-AB6144051E40}" destId="{726A1F48-CFB4-4053-936C-0F5C9687E099}" srcOrd="13" destOrd="0" presId="urn:microsoft.com/office/officeart/2008/layout/LinedList"/>
    <dgm:cxn modelId="{A5DA031D-0525-4875-93E9-B80C460136D6}" type="presParOf" srcId="{726A1F48-CFB4-4053-936C-0F5C9687E099}" destId="{04FC7340-EE6F-4CE2-B459-2453B8FEA5E1}" srcOrd="0" destOrd="0" presId="urn:microsoft.com/office/officeart/2008/layout/LinedList"/>
    <dgm:cxn modelId="{E8BD6A48-D88C-4AB5-8760-279A4146E7AA}" type="presParOf" srcId="{726A1F48-CFB4-4053-936C-0F5C9687E099}" destId="{B7DF56E2-EF8F-40A8-A68A-14E8C0D417C4}" srcOrd="1" destOrd="0" presId="urn:microsoft.com/office/officeart/2008/layout/LinedList"/>
    <dgm:cxn modelId="{9C9AA85B-5A94-49B4-8234-C0E93FA2F38A}" type="presParOf" srcId="{E69AD3DE-5D79-402F-BD49-AB6144051E40}" destId="{F156FD4F-953D-48CF-9AC6-E9B851E094E2}" srcOrd="14" destOrd="0" presId="urn:microsoft.com/office/officeart/2008/layout/LinedList"/>
    <dgm:cxn modelId="{6465CB61-094E-4FF8-9737-1033C51DAEB7}" type="presParOf" srcId="{E69AD3DE-5D79-402F-BD49-AB6144051E40}" destId="{925A31ED-11F0-454B-97BC-182F2943795B}" srcOrd="15" destOrd="0" presId="urn:microsoft.com/office/officeart/2008/layout/LinedList"/>
    <dgm:cxn modelId="{0F4EF269-A564-457B-A9E3-105370C6869D}" type="presParOf" srcId="{925A31ED-11F0-454B-97BC-182F2943795B}" destId="{25861C6F-C36F-4E78-9A94-256B819DA914}" srcOrd="0" destOrd="0" presId="urn:microsoft.com/office/officeart/2008/layout/LinedList"/>
    <dgm:cxn modelId="{C076262B-D49A-46DB-85AA-1C64D92ED106}" type="presParOf" srcId="{925A31ED-11F0-454B-97BC-182F2943795B}" destId="{7DC2D9A6-5155-4A55-93A2-2124BBDDF668}" srcOrd="1" destOrd="0" presId="urn:microsoft.com/office/officeart/2008/layout/LinedList"/>
    <dgm:cxn modelId="{35471867-5F1A-42CA-B6B2-81EDA09A07A5}" type="presParOf" srcId="{E69AD3DE-5D79-402F-BD49-AB6144051E40}" destId="{C094613C-AD98-40F7-9044-76F4AE81378F}" srcOrd="16" destOrd="0" presId="urn:microsoft.com/office/officeart/2008/layout/LinedList"/>
    <dgm:cxn modelId="{EDBC402D-995C-44F9-9057-7CC596559AF5}" type="presParOf" srcId="{E69AD3DE-5D79-402F-BD49-AB6144051E40}" destId="{A2D2A931-6E4B-4A10-BD49-E71C554004F9}" srcOrd="17" destOrd="0" presId="urn:microsoft.com/office/officeart/2008/layout/LinedList"/>
    <dgm:cxn modelId="{BCA5B232-1C60-4591-9B5C-DFA55533EE87}" type="presParOf" srcId="{A2D2A931-6E4B-4A10-BD49-E71C554004F9}" destId="{C8D29BAC-2398-4BB7-9C5E-C6B135A5B364}" srcOrd="0" destOrd="0" presId="urn:microsoft.com/office/officeart/2008/layout/LinedList"/>
    <dgm:cxn modelId="{110AC87F-99F3-48FC-87AF-4456C304B1C2}" type="presParOf" srcId="{A2D2A931-6E4B-4A10-BD49-E71C554004F9}" destId="{812CC819-346A-40DE-8294-6E2E0884A70C}" srcOrd="1" destOrd="0" presId="urn:microsoft.com/office/officeart/2008/layout/LinedList"/>
    <dgm:cxn modelId="{C4D6AFC2-30D7-488A-AC79-770BC61248D4}" type="presParOf" srcId="{E69AD3DE-5D79-402F-BD49-AB6144051E40}" destId="{42F53C89-EB1C-49EA-85AB-9A9FA3E102DA}" srcOrd="18" destOrd="0" presId="urn:microsoft.com/office/officeart/2008/layout/LinedList"/>
    <dgm:cxn modelId="{FDA220A5-9437-4A99-87EF-8E05074A551A}" type="presParOf" srcId="{E69AD3DE-5D79-402F-BD49-AB6144051E40}" destId="{6B1AB83E-967A-43BA-93D8-6F2BAD3F4569}" srcOrd="19" destOrd="0" presId="urn:microsoft.com/office/officeart/2008/layout/LinedList"/>
    <dgm:cxn modelId="{594A739A-F8CE-4ABD-8E40-C2B4E37F9EE7}" type="presParOf" srcId="{6B1AB83E-967A-43BA-93D8-6F2BAD3F4569}" destId="{63BFFC99-C11B-4F16-8023-48037BC322F8}" srcOrd="0" destOrd="0" presId="urn:microsoft.com/office/officeart/2008/layout/LinedList"/>
    <dgm:cxn modelId="{C7B02CD8-B4DC-488E-B51C-1DEF405F8EF1}" type="presParOf" srcId="{6B1AB83E-967A-43BA-93D8-6F2BAD3F4569}" destId="{A5DEA29A-B594-4A9E-8A55-73E59A3B5CA1}" srcOrd="1" destOrd="0" presId="urn:microsoft.com/office/officeart/2008/layout/LinedList"/>
    <dgm:cxn modelId="{54C0657C-E96C-4928-BFB2-1F40622CFB1D}" type="presParOf" srcId="{E69AD3DE-5D79-402F-BD49-AB6144051E40}" destId="{2D47D262-A66A-455F-8CE1-7D6F3A1EFA3B}" srcOrd="20" destOrd="0" presId="urn:microsoft.com/office/officeart/2008/layout/LinedList"/>
    <dgm:cxn modelId="{31862527-DB00-4B01-A886-0897967D0254}" type="presParOf" srcId="{E69AD3DE-5D79-402F-BD49-AB6144051E40}" destId="{9B89B1DA-456F-4E14-821F-33CE2D7285C3}" srcOrd="21" destOrd="0" presId="urn:microsoft.com/office/officeart/2008/layout/LinedList"/>
    <dgm:cxn modelId="{04E176B6-1EBC-4E14-9557-E56619E35F91}" type="presParOf" srcId="{9B89B1DA-456F-4E14-821F-33CE2D7285C3}" destId="{10780F6E-2477-4CDE-9E65-7A054E5E0E0B}" srcOrd="0" destOrd="0" presId="urn:microsoft.com/office/officeart/2008/layout/LinedList"/>
    <dgm:cxn modelId="{2DB140A8-BDD3-4862-BEDC-B7F690BE24CA}" type="presParOf" srcId="{9B89B1DA-456F-4E14-821F-33CE2D7285C3}" destId="{B22EEF0D-58D1-4B7E-9AAF-0E9E69783306}" srcOrd="1" destOrd="0" presId="urn:microsoft.com/office/officeart/2008/layout/LinedList"/>
    <dgm:cxn modelId="{3F5CCCAB-AE0C-476C-AFF3-EC46134AE263}" type="presParOf" srcId="{E69AD3DE-5D79-402F-BD49-AB6144051E40}" destId="{6592B6FE-6004-4831-ACEC-393A9491163F}" srcOrd="22" destOrd="0" presId="urn:microsoft.com/office/officeart/2008/layout/LinedList"/>
    <dgm:cxn modelId="{ED41755E-825F-40DF-B4AC-92CE69B2744E}" type="presParOf" srcId="{E69AD3DE-5D79-402F-BD49-AB6144051E40}" destId="{EE9FD0BF-71BE-4325-8E9A-4C13C04B6642}" srcOrd="23" destOrd="0" presId="urn:microsoft.com/office/officeart/2008/layout/LinedList"/>
    <dgm:cxn modelId="{655B22F1-FDE9-412A-B586-179ACA47701F}" type="presParOf" srcId="{EE9FD0BF-71BE-4325-8E9A-4C13C04B6642}" destId="{69998BAF-EC80-48A9-AC7A-79494C6227A4}" srcOrd="0" destOrd="0" presId="urn:microsoft.com/office/officeart/2008/layout/LinedList"/>
    <dgm:cxn modelId="{0D894C70-5F83-4CB3-83DC-0041524FF9C1}" type="presParOf" srcId="{EE9FD0BF-71BE-4325-8E9A-4C13C04B6642}" destId="{5BE745D0-2576-40D7-B6D9-E640C398C227}" srcOrd="1" destOrd="0" presId="urn:microsoft.com/office/officeart/2008/layout/LinedList"/>
    <dgm:cxn modelId="{583885C0-AE0A-4BB7-91C4-8794946B019E}" type="presParOf" srcId="{E69AD3DE-5D79-402F-BD49-AB6144051E40}" destId="{D9FBF2A6-6883-4A2A-9F7E-5393A52C9D34}" srcOrd="24" destOrd="0" presId="urn:microsoft.com/office/officeart/2008/layout/LinedList"/>
    <dgm:cxn modelId="{9F2E9E5E-8AF4-4BFE-BC9D-0C801B98A929}" type="presParOf" srcId="{E69AD3DE-5D79-402F-BD49-AB6144051E40}" destId="{98652E7C-DAC6-405A-9ABC-F29DA9C1C4FF}" srcOrd="25" destOrd="0" presId="urn:microsoft.com/office/officeart/2008/layout/LinedList"/>
    <dgm:cxn modelId="{FCCD7211-CE12-419A-899C-240B197CBC94}" type="presParOf" srcId="{98652E7C-DAC6-405A-9ABC-F29DA9C1C4FF}" destId="{FA801156-73BA-4F69-B6AB-63E6EFDA8E84}" srcOrd="0" destOrd="0" presId="urn:microsoft.com/office/officeart/2008/layout/LinedList"/>
    <dgm:cxn modelId="{9080BEC6-3AFA-4AF6-9CBA-0FC0B6472C57}" type="presParOf" srcId="{98652E7C-DAC6-405A-9ABC-F29DA9C1C4FF}" destId="{4C9292F3-63D9-4092-9E45-29A031C460ED}" srcOrd="1" destOrd="0" presId="urn:microsoft.com/office/officeart/2008/layout/LinedList"/>
    <dgm:cxn modelId="{6A376C73-4ACF-4AC8-8383-4C00FB1B78EA}" type="presParOf" srcId="{E69AD3DE-5D79-402F-BD49-AB6144051E40}" destId="{E5F53633-7E0E-4936-B3D2-423D91506FF1}" srcOrd="26" destOrd="0" presId="urn:microsoft.com/office/officeart/2008/layout/LinedList"/>
    <dgm:cxn modelId="{336D3A45-3977-497B-BB19-AB2312F45A54}" type="presParOf" srcId="{E69AD3DE-5D79-402F-BD49-AB6144051E40}" destId="{6234D869-AC5C-457D-84F4-BED6436737D7}" srcOrd="27" destOrd="0" presId="urn:microsoft.com/office/officeart/2008/layout/LinedList"/>
    <dgm:cxn modelId="{5A77AF69-83BD-4191-BD75-6EDAD8F4AAE2}" type="presParOf" srcId="{6234D869-AC5C-457D-84F4-BED6436737D7}" destId="{E9F30D80-5477-4662-9CB8-492D286D3EE8}" srcOrd="0" destOrd="0" presId="urn:microsoft.com/office/officeart/2008/layout/LinedList"/>
    <dgm:cxn modelId="{4A4458B4-B2C1-41DA-A1C4-103485324231}" type="presParOf" srcId="{6234D869-AC5C-457D-84F4-BED6436737D7}" destId="{40286FCA-3B1D-4B83-912B-E7BA6EE5F12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430619-E6E3-425A-A3BF-7EEAEC047B2B}" type="doc">
      <dgm:prSet loTypeId="urn:microsoft.com/office/officeart/2005/8/layout/bProcess4" loCatId="process" qsTypeId="urn:microsoft.com/office/officeart/2005/8/quickstyle/simple1" qsCatId="simple" csTypeId="urn:microsoft.com/office/officeart/2005/8/colors/colorful5" csCatId="colorful"/>
      <dgm:spPr/>
      <dgm:t>
        <a:bodyPr/>
        <a:lstStyle/>
        <a:p>
          <a:endParaRPr lang="en-US"/>
        </a:p>
      </dgm:t>
    </dgm:pt>
    <dgm:pt modelId="{143031E0-BC85-46E8-B710-B78F69CC4E65}">
      <dgm:prSet/>
      <dgm:spPr/>
      <dgm:t>
        <a:bodyPr/>
        <a:lstStyle/>
        <a:p>
          <a:r>
            <a:rPr lang="en-US"/>
            <a:t>Be Connected</a:t>
          </a:r>
        </a:p>
      </dgm:t>
    </dgm:pt>
    <dgm:pt modelId="{337A1713-85B1-4AB7-934F-9AF7306DB768}" type="parTrans" cxnId="{04A53F10-949F-4C70-941A-36DAB2A27556}">
      <dgm:prSet/>
      <dgm:spPr/>
      <dgm:t>
        <a:bodyPr/>
        <a:lstStyle/>
        <a:p>
          <a:endParaRPr lang="en-US"/>
        </a:p>
      </dgm:t>
    </dgm:pt>
    <dgm:pt modelId="{994B4C3A-B7AE-4DD0-8302-9630668D5BB6}" type="sibTrans" cxnId="{04A53F10-949F-4C70-941A-36DAB2A27556}">
      <dgm:prSet/>
      <dgm:spPr/>
      <dgm:t>
        <a:bodyPr/>
        <a:lstStyle/>
        <a:p>
          <a:endParaRPr lang="en-US"/>
        </a:p>
      </dgm:t>
    </dgm:pt>
    <dgm:pt modelId="{932C4A77-481E-431A-B3FB-3E0BC9BCEADC}">
      <dgm:prSet/>
      <dgm:spPr/>
      <dgm:t>
        <a:bodyPr/>
        <a:lstStyle/>
        <a:p>
          <a:r>
            <a:rPr lang="en-US"/>
            <a:t>Save Money. </a:t>
          </a:r>
        </a:p>
      </dgm:t>
    </dgm:pt>
    <dgm:pt modelId="{EDEFB0B9-866F-449E-B90F-59C42B27F244}" type="parTrans" cxnId="{B207E67C-DD0E-40D3-B013-343367E96806}">
      <dgm:prSet/>
      <dgm:spPr/>
      <dgm:t>
        <a:bodyPr/>
        <a:lstStyle/>
        <a:p>
          <a:endParaRPr lang="en-US"/>
        </a:p>
      </dgm:t>
    </dgm:pt>
    <dgm:pt modelId="{FCB55D30-0FE4-4907-8346-076311E9E118}" type="sibTrans" cxnId="{B207E67C-DD0E-40D3-B013-343367E96806}">
      <dgm:prSet/>
      <dgm:spPr/>
      <dgm:t>
        <a:bodyPr/>
        <a:lstStyle/>
        <a:p>
          <a:endParaRPr lang="en-US"/>
        </a:p>
      </dgm:t>
    </dgm:pt>
    <dgm:pt modelId="{E739AEFF-2C03-4A72-874A-EC3866A68AFE}">
      <dgm:prSet/>
      <dgm:spPr/>
      <dgm:t>
        <a:bodyPr/>
        <a:lstStyle/>
        <a:p>
          <a:r>
            <a:rPr lang="en-US"/>
            <a:t>Save Time. </a:t>
          </a:r>
        </a:p>
      </dgm:t>
    </dgm:pt>
    <dgm:pt modelId="{6F2FEB71-6561-41DA-804A-6D60D0B8A47F}" type="parTrans" cxnId="{233000C2-4A6F-4F5F-84BD-247C565A2399}">
      <dgm:prSet/>
      <dgm:spPr/>
      <dgm:t>
        <a:bodyPr/>
        <a:lstStyle/>
        <a:p>
          <a:endParaRPr lang="en-US"/>
        </a:p>
      </dgm:t>
    </dgm:pt>
    <dgm:pt modelId="{01FEECB8-52C0-403E-A5C4-06289A090545}" type="sibTrans" cxnId="{233000C2-4A6F-4F5F-84BD-247C565A2399}">
      <dgm:prSet/>
      <dgm:spPr/>
      <dgm:t>
        <a:bodyPr/>
        <a:lstStyle/>
        <a:p>
          <a:endParaRPr lang="en-US"/>
        </a:p>
      </dgm:t>
    </dgm:pt>
    <dgm:pt modelId="{794F63AC-F216-4DFA-90C6-55A142D85C74}">
      <dgm:prSet/>
      <dgm:spPr/>
      <dgm:t>
        <a:bodyPr/>
        <a:lstStyle/>
        <a:p>
          <a:r>
            <a:rPr lang="en-US"/>
            <a:t>Raise Money. </a:t>
          </a:r>
        </a:p>
      </dgm:t>
    </dgm:pt>
    <dgm:pt modelId="{FB420607-DB9C-4B28-8091-9D81DD8F972D}" type="parTrans" cxnId="{B50CC018-6F94-4173-AE1B-21C81BCD82B8}">
      <dgm:prSet/>
      <dgm:spPr/>
      <dgm:t>
        <a:bodyPr/>
        <a:lstStyle/>
        <a:p>
          <a:endParaRPr lang="en-US"/>
        </a:p>
      </dgm:t>
    </dgm:pt>
    <dgm:pt modelId="{38E1DAFB-F047-490E-9D23-24C3FA3F77AD}" type="sibTrans" cxnId="{B50CC018-6F94-4173-AE1B-21C81BCD82B8}">
      <dgm:prSet/>
      <dgm:spPr/>
      <dgm:t>
        <a:bodyPr/>
        <a:lstStyle/>
        <a:p>
          <a:endParaRPr lang="en-US"/>
        </a:p>
      </dgm:t>
    </dgm:pt>
    <dgm:pt modelId="{FA1F635F-D80C-4DCB-81CC-B9CD9A4A763C}">
      <dgm:prSet/>
      <dgm:spPr/>
      <dgm:t>
        <a:bodyPr/>
        <a:lstStyle/>
        <a:p>
          <a:r>
            <a:rPr lang="en-US"/>
            <a:t>Effectively Manage. </a:t>
          </a:r>
        </a:p>
      </dgm:t>
    </dgm:pt>
    <dgm:pt modelId="{9633F16B-56C8-4C54-8DEE-93976843E8A4}" type="parTrans" cxnId="{9C48AC8A-2538-4168-99C0-6BCDC73B1A34}">
      <dgm:prSet/>
      <dgm:spPr/>
      <dgm:t>
        <a:bodyPr/>
        <a:lstStyle/>
        <a:p>
          <a:endParaRPr lang="en-US"/>
        </a:p>
      </dgm:t>
    </dgm:pt>
    <dgm:pt modelId="{727F085D-C572-4528-8BF8-4BD2B949579D}" type="sibTrans" cxnId="{9C48AC8A-2538-4168-99C0-6BCDC73B1A34}">
      <dgm:prSet/>
      <dgm:spPr/>
      <dgm:t>
        <a:bodyPr/>
        <a:lstStyle/>
        <a:p>
          <a:endParaRPr lang="en-US"/>
        </a:p>
      </dgm:t>
    </dgm:pt>
    <dgm:pt modelId="{DDA17B7F-8B80-4398-9D10-DFC3844C7ADA}">
      <dgm:prSet/>
      <dgm:spPr/>
      <dgm:t>
        <a:bodyPr/>
        <a:lstStyle/>
        <a:p>
          <a:r>
            <a:rPr lang="en-US" dirty="0"/>
            <a:t>Successfully Advocate. </a:t>
          </a:r>
        </a:p>
      </dgm:t>
    </dgm:pt>
    <dgm:pt modelId="{7EB928F9-A91E-47F7-A661-5FABA30BC7D6}" type="parTrans" cxnId="{30E8F393-03BF-4FB8-B7C3-C832DD3E8733}">
      <dgm:prSet/>
      <dgm:spPr/>
      <dgm:t>
        <a:bodyPr/>
        <a:lstStyle/>
        <a:p>
          <a:endParaRPr lang="en-US"/>
        </a:p>
      </dgm:t>
    </dgm:pt>
    <dgm:pt modelId="{443F98E6-1DA2-40DD-83F7-9DA4EFC1747E}" type="sibTrans" cxnId="{30E8F393-03BF-4FB8-B7C3-C832DD3E8733}">
      <dgm:prSet/>
      <dgm:spPr/>
      <dgm:t>
        <a:bodyPr/>
        <a:lstStyle/>
        <a:p>
          <a:endParaRPr lang="en-US"/>
        </a:p>
      </dgm:t>
    </dgm:pt>
    <dgm:pt modelId="{180D69BA-85A7-41A0-96A0-3D6F5DD8A418}">
      <dgm:prSet/>
      <dgm:spPr/>
      <dgm:t>
        <a:bodyPr/>
        <a:lstStyle/>
        <a:p>
          <a:r>
            <a:rPr lang="en-US"/>
            <a:t>Demonstrate Leadership.</a:t>
          </a:r>
        </a:p>
      </dgm:t>
    </dgm:pt>
    <dgm:pt modelId="{05EEF89A-2B1A-405C-AF0F-38D563084891}" type="parTrans" cxnId="{E5AD34E0-4EAF-4339-B2D7-DC4E2EBCB945}">
      <dgm:prSet/>
      <dgm:spPr/>
      <dgm:t>
        <a:bodyPr/>
        <a:lstStyle/>
        <a:p>
          <a:endParaRPr lang="en-US"/>
        </a:p>
      </dgm:t>
    </dgm:pt>
    <dgm:pt modelId="{115E5D61-91DF-4990-B8DD-72292C36BCB0}" type="sibTrans" cxnId="{E5AD34E0-4EAF-4339-B2D7-DC4E2EBCB945}">
      <dgm:prSet/>
      <dgm:spPr/>
      <dgm:t>
        <a:bodyPr/>
        <a:lstStyle/>
        <a:p>
          <a:endParaRPr lang="en-US"/>
        </a:p>
      </dgm:t>
    </dgm:pt>
    <dgm:pt modelId="{F6FE2EB6-CAE2-4887-B155-9E0C7544D49A}">
      <dgm:prSet/>
      <dgm:spPr/>
      <dgm:t>
        <a:bodyPr/>
        <a:lstStyle/>
        <a:p>
          <a:r>
            <a:rPr lang="en-US"/>
            <a:t>Foster Collaboration.</a:t>
          </a:r>
        </a:p>
      </dgm:t>
    </dgm:pt>
    <dgm:pt modelId="{9B1525E3-68D2-4DE7-B348-77CF03F7786F}" type="parTrans" cxnId="{50BE750F-1079-4AA4-9F65-3A98A81269A1}">
      <dgm:prSet/>
      <dgm:spPr/>
      <dgm:t>
        <a:bodyPr/>
        <a:lstStyle/>
        <a:p>
          <a:endParaRPr lang="en-US"/>
        </a:p>
      </dgm:t>
    </dgm:pt>
    <dgm:pt modelId="{63CE2E74-9D05-42D6-AB53-D2150D6FDA7A}" type="sibTrans" cxnId="{50BE750F-1079-4AA4-9F65-3A98A81269A1}">
      <dgm:prSet/>
      <dgm:spPr/>
      <dgm:t>
        <a:bodyPr/>
        <a:lstStyle/>
        <a:p>
          <a:endParaRPr lang="en-US"/>
        </a:p>
      </dgm:t>
    </dgm:pt>
    <dgm:pt modelId="{E51951A0-871F-45B0-8B6A-D882B8147EB7}">
      <dgm:prSet/>
      <dgm:spPr/>
      <dgm:t>
        <a:bodyPr/>
        <a:lstStyle/>
        <a:p>
          <a:r>
            <a:rPr lang="en-US"/>
            <a:t>Strive for Excellence. </a:t>
          </a:r>
        </a:p>
      </dgm:t>
    </dgm:pt>
    <dgm:pt modelId="{D55C5E63-05F1-4FAD-BD8D-7A94A739EA1D}" type="parTrans" cxnId="{703947C2-68B5-44CE-A7F8-68E5A31CFDBF}">
      <dgm:prSet/>
      <dgm:spPr/>
      <dgm:t>
        <a:bodyPr/>
        <a:lstStyle/>
        <a:p>
          <a:endParaRPr lang="en-US"/>
        </a:p>
      </dgm:t>
    </dgm:pt>
    <dgm:pt modelId="{591917B7-ADF9-4C85-9F1D-5AC63F272ACF}" type="sibTrans" cxnId="{703947C2-68B5-44CE-A7F8-68E5A31CFDBF}">
      <dgm:prSet/>
      <dgm:spPr/>
      <dgm:t>
        <a:bodyPr/>
        <a:lstStyle/>
        <a:p>
          <a:endParaRPr lang="en-US"/>
        </a:p>
      </dgm:t>
    </dgm:pt>
    <dgm:pt modelId="{0F5F9FB0-E027-47D5-9D06-0473C2FA67AA}">
      <dgm:prSet/>
      <dgm:spPr/>
      <dgm:t>
        <a:bodyPr/>
        <a:lstStyle/>
        <a:p>
          <a:r>
            <a:rPr lang="en-US"/>
            <a:t>Make an Impact. </a:t>
          </a:r>
        </a:p>
      </dgm:t>
    </dgm:pt>
    <dgm:pt modelId="{B2062143-5756-4B58-B77D-51E4F8EA48DB}" type="parTrans" cxnId="{D076A651-7815-47D6-8DFD-FFA9BB120501}">
      <dgm:prSet/>
      <dgm:spPr/>
      <dgm:t>
        <a:bodyPr/>
        <a:lstStyle/>
        <a:p>
          <a:endParaRPr lang="en-US"/>
        </a:p>
      </dgm:t>
    </dgm:pt>
    <dgm:pt modelId="{EDAE5E49-466E-4C8E-A8E7-EA026A4C8590}" type="sibTrans" cxnId="{D076A651-7815-47D6-8DFD-FFA9BB120501}">
      <dgm:prSet/>
      <dgm:spPr/>
      <dgm:t>
        <a:bodyPr/>
        <a:lstStyle/>
        <a:p>
          <a:endParaRPr lang="en-US"/>
        </a:p>
      </dgm:t>
    </dgm:pt>
    <dgm:pt modelId="{E6D3B15E-75AC-4D82-842C-1273EFD9C0E1}">
      <dgm:prSet/>
      <dgm:spPr/>
      <dgm:t>
        <a:bodyPr/>
        <a:lstStyle/>
        <a:p>
          <a:r>
            <a:rPr lang="en-US"/>
            <a:t>Better Together.</a:t>
          </a:r>
        </a:p>
      </dgm:t>
    </dgm:pt>
    <dgm:pt modelId="{F4082002-34CA-451A-80F6-BF9AB4D6BAAA}" type="parTrans" cxnId="{0EDA04DB-53F3-45B1-9745-5019A353B687}">
      <dgm:prSet/>
      <dgm:spPr/>
      <dgm:t>
        <a:bodyPr/>
        <a:lstStyle/>
        <a:p>
          <a:endParaRPr lang="en-US"/>
        </a:p>
      </dgm:t>
    </dgm:pt>
    <dgm:pt modelId="{DD46FB67-9FC3-4513-A885-0EC949CFC64D}" type="sibTrans" cxnId="{0EDA04DB-53F3-45B1-9745-5019A353B687}">
      <dgm:prSet/>
      <dgm:spPr/>
      <dgm:t>
        <a:bodyPr/>
        <a:lstStyle/>
        <a:p>
          <a:endParaRPr lang="en-US"/>
        </a:p>
      </dgm:t>
    </dgm:pt>
    <dgm:pt modelId="{BE03EC7F-EFC8-4B6E-A91C-B1203C74EF57}" type="pres">
      <dgm:prSet presAssocID="{99430619-E6E3-425A-A3BF-7EEAEC047B2B}" presName="Name0" presStyleCnt="0">
        <dgm:presLayoutVars>
          <dgm:dir/>
          <dgm:resizeHandles/>
        </dgm:presLayoutVars>
      </dgm:prSet>
      <dgm:spPr/>
    </dgm:pt>
    <dgm:pt modelId="{3570B078-440A-4419-B8C4-C28EDD6FA8F3}" type="pres">
      <dgm:prSet presAssocID="{143031E0-BC85-46E8-B710-B78F69CC4E65}" presName="compNode" presStyleCnt="0"/>
      <dgm:spPr/>
    </dgm:pt>
    <dgm:pt modelId="{0A3DE6F3-74BD-4CE1-B55F-74A30EC75AB8}" type="pres">
      <dgm:prSet presAssocID="{143031E0-BC85-46E8-B710-B78F69CC4E65}" presName="dummyConnPt" presStyleCnt="0"/>
      <dgm:spPr/>
    </dgm:pt>
    <dgm:pt modelId="{49DF2478-E3FE-48E2-A514-D8E6977ADA53}" type="pres">
      <dgm:prSet presAssocID="{143031E0-BC85-46E8-B710-B78F69CC4E65}" presName="node" presStyleLbl="node1" presStyleIdx="0" presStyleCnt="11">
        <dgm:presLayoutVars>
          <dgm:bulletEnabled val="1"/>
        </dgm:presLayoutVars>
      </dgm:prSet>
      <dgm:spPr/>
    </dgm:pt>
    <dgm:pt modelId="{6446C45C-C86A-402B-8C9C-4D025E105E6E}" type="pres">
      <dgm:prSet presAssocID="{994B4C3A-B7AE-4DD0-8302-9630668D5BB6}" presName="sibTrans" presStyleLbl="bgSibTrans2D1" presStyleIdx="0" presStyleCnt="10"/>
      <dgm:spPr/>
    </dgm:pt>
    <dgm:pt modelId="{ED20D69A-68B1-4A87-A31A-0A486C7F006F}" type="pres">
      <dgm:prSet presAssocID="{932C4A77-481E-431A-B3FB-3E0BC9BCEADC}" presName="compNode" presStyleCnt="0"/>
      <dgm:spPr/>
    </dgm:pt>
    <dgm:pt modelId="{6622B5A7-874F-4E52-B290-5C10EC4B03EE}" type="pres">
      <dgm:prSet presAssocID="{932C4A77-481E-431A-B3FB-3E0BC9BCEADC}" presName="dummyConnPt" presStyleCnt="0"/>
      <dgm:spPr/>
    </dgm:pt>
    <dgm:pt modelId="{7D926474-038E-4A68-9E28-7A6415245F77}" type="pres">
      <dgm:prSet presAssocID="{932C4A77-481E-431A-B3FB-3E0BC9BCEADC}" presName="node" presStyleLbl="node1" presStyleIdx="1" presStyleCnt="11">
        <dgm:presLayoutVars>
          <dgm:bulletEnabled val="1"/>
        </dgm:presLayoutVars>
      </dgm:prSet>
      <dgm:spPr/>
    </dgm:pt>
    <dgm:pt modelId="{432BA84B-7480-4028-A761-E749033B9649}" type="pres">
      <dgm:prSet presAssocID="{FCB55D30-0FE4-4907-8346-076311E9E118}" presName="sibTrans" presStyleLbl="bgSibTrans2D1" presStyleIdx="1" presStyleCnt="10"/>
      <dgm:spPr/>
    </dgm:pt>
    <dgm:pt modelId="{8D062339-223A-4F96-AF2A-331B1E1C86A3}" type="pres">
      <dgm:prSet presAssocID="{E739AEFF-2C03-4A72-874A-EC3866A68AFE}" presName="compNode" presStyleCnt="0"/>
      <dgm:spPr/>
    </dgm:pt>
    <dgm:pt modelId="{82F7ACE7-8388-4CA4-AC9B-66FF9702A8EA}" type="pres">
      <dgm:prSet presAssocID="{E739AEFF-2C03-4A72-874A-EC3866A68AFE}" presName="dummyConnPt" presStyleCnt="0"/>
      <dgm:spPr/>
    </dgm:pt>
    <dgm:pt modelId="{619E0F27-995D-4ED5-B24F-1B688E7EC638}" type="pres">
      <dgm:prSet presAssocID="{E739AEFF-2C03-4A72-874A-EC3866A68AFE}" presName="node" presStyleLbl="node1" presStyleIdx="2" presStyleCnt="11">
        <dgm:presLayoutVars>
          <dgm:bulletEnabled val="1"/>
        </dgm:presLayoutVars>
      </dgm:prSet>
      <dgm:spPr/>
    </dgm:pt>
    <dgm:pt modelId="{445A30A9-518E-4A9D-B4CD-B0F76DFE63CB}" type="pres">
      <dgm:prSet presAssocID="{01FEECB8-52C0-403E-A5C4-06289A090545}" presName="sibTrans" presStyleLbl="bgSibTrans2D1" presStyleIdx="2" presStyleCnt="10"/>
      <dgm:spPr/>
    </dgm:pt>
    <dgm:pt modelId="{C42DF0C3-8072-4F9B-898C-B7092CB2E43B}" type="pres">
      <dgm:prSet presAssocID="{794F63AC-F216-4DFA-90C6-55A142D85C74}" presName="compNode" presStyleCnt="0"/>
      <dgm:spPr/>
    </dgm:pt>
    <dgm:pt modelId="{EC153327-D153-405B-AE3C-3D2F873A2A36}" type="pres">
      <dgm:prSet presAssocID="{794F63AC-F216-4DFA-90C6-55A142D85C74}" presName="dummyConnPt" presStyleCnt="0"/>
      <dgm:spPr/>
    </dgm:pt>
    <dgm:pt modelId="{5D5D62F6-63F6-42C7-A1F2-2855CE742D17}" type="pres">
      <dgm:prSet presAssocID="{794F63AC-F216-4DFA-90C6-55A142D85C74}" presName="node" presStyleLbl="node1" presStyleIdx="3" presStyleCnt="11">
        <dgm:presLayoutVars>
          <dgm:bulletEnabled val="1"/>
        </dgm:presLayoutVars>
      </dgm:prSet>
      <dgm:spPr/>
    </dgm:pt>
    <dgm:pt modelId="{9A747FEF-EB1C-48BE-B1BC-23CA1BED6C4D}" type="pres">
      <dgm:prSet presAssocID="{38E1DAFB-F047-490E-9D23-24C3FA3F77AD}" presName="sibTrans" presStyleLbl="bgSibTrans2D1" presStyleIdx="3" presStyleCnt="10"/>
      <dgm:spPr/>
    </dgm:pt>
    <dgm:pt modelId="{CAC0F3DE-11C4-46C9-91E3-476054C33FCB}" type="pres">
      <dgm:prSet presAssocID="{FA1F635F-D80C-4DCB-81CC-B9CD9A4A763C}" presName="compNode" presStyleCnt="0"/>
      <dgm:spPr/>
    </dgm:pt>
    <dgm:pt modelId="{65ECB5BA-999C-4945-9BBD-89355B1C211F}" type="pres">
      <dgm:prSet presAssocID="{FA1F635F-D80C-4DCB-81CC-B9CD9A4A763C}" presName="dummyConnPt" presStyleCnt="0"/>
      <dgm:spPr/>
    </dgm:pt>
    <dgm:pt modelId="{27FB43B1-D6B4-457E-8BFE-A35365FA2D9C}" type="pres">
      <dgm:prSet presAssocID="{FA1F635F-D80C-4DCB-81CC-B9CD9A4A763C}" presName="node" presStyleLbl="node1" presStyleIdx="4" presStyleCnt="11">
        <dgm:presLayoutVars>
          <dgm:bulletEnabled val="1"/>
        </dgm:presLayoutVars>
      </dgm:prSet>
      <dgm:spPr/>
    </dgm:pt>
    <dgm:pt modelId="{45A16FCA-596F-430B-8AA8-595A4DB0CB80}" type="pres">
      <dgm:prSet presAssocID="{727F085D-C572-4528-8BF8-4BD2B949579D}" presName="sibTrans" presStyleLbl="bgSibTrans2D1" presStyleIdx="4" presStyleCnt="10"/>
      <dgm:spPr/>
    </dgm:pt>
    <dgm:pt modelId="{F151E34D-E63C-411B-84FB-4FDCAFB3C46F}" type="pres">
      <dgm:prSet presAssocID="{DDA17B7F-8B80-4398-9D10-DFC3844C7ADA}" presName="compNode" presStyleCnt="0"/>
      <dgm:spPr/>
    </dgm:pt>
    <dgm:pt modelId="{112BA7E0-87AD-4E27-BAF2-B4EC87172496}" type="pres">
      <dgm:prSet presAssocID="{DDA17B7F-8B80-4398-9D10-DFC3844C7ADA}" presName="dummyConnPt" presStyleCnt="0"/>
      <dgm:spPr/>
    </dgm:pt>
    <dgm:pt modelId="{0891A4EA-CEEA-4F38-9AC9-7873BA31B1CD}" type="pres">
      <dgm:prSet presAssocID="{DDA17B7F-8B80-4398-9D10-DFC3844C7ADA}" presName="node" presStyleLbl="node1" presStyleIdx="5" presStyleCnt="11">
        <dgm:presLayoutVars>
          <dgm:bulletEnabled val="1"/>
        </dgm:presLayoutVars>
      </dgm:prSet>
      <dgm:spPr/>
    </dgm:pt>
    <dgm:pt modelId="{782E8507-4036-45CE-B6DD-45DB30358FDB}" type="pres">
      <dgm:prSet presAssocID="{443F98E6-1DA2-40DD-83F7-9DA4EFC1747E}" presName="sibTrans" presStyleLbl="bgSibTrans2D1" presStyleIdx="5" presStyleCnt="10"/>
      <dgm:spPr/>
    </dgm:pt>
    <dgm:pt modelId="{7028A54B-1D35-45C4-890E-52AADAD6CC3A}" type="pres">
      <dgm:prSet presAssocID="{180D69BA-85A7-41A0-96A0-3D6F5DD8A418}" presName="compNode" presStyleCnt="0"/>
      <dgm:spPr/>
    </dgm:pt>
    <dgm:pt modelId="{84B2EC7E-D437-40DD-8E32-CD0F2B9F7424}" type="pres">
      <dgm:prSet presAssocID="{180D69BA-85A7-41A0-96A0-3D6F5DD8A418}" presName="dummyConnPt" presStyleCnt="0"/>
      <dgm:spPr/>
    </dgm:pt>
    <dgm:pt modelId="{C6CB72CB-817D-45EC-A71B-967F48F2F14C}" type="pres">
      <dgm:prSet presAssocID="{180D69BA-85A7-41A0-96A0-3D6F5DD8A418}" presName="node" presStyleLbl="node1" presStyleIdx="6" presStyleCnt="11">
        <dgm:presLayoutVars>
          <dgm:bulletEnabled val="1"/>
        </dgm:presLayoutVars>
      </dgm:prSet>
      <dgm:spPr/>
    </dgm:pt>
    <dgm:pt modelId="{044D7196-4EF1-4EA2-BC2D-7C523208D107}" type="pres">
      <dgm:prSet presAssocID="{115E5D61-91DF-4990-B8DD-72292C36BCB0}" presName="sibTrans" presStyleLbl="bgSibTrans2D1" presStyleIdx="6" presStyleCnt="10"/>
      <dgm:spPr/>
    </dgm:pt>
    <dgm:pt modelId="{C2D0743D-BF6B-4655-BF09-7F29551DAF34}" type="pres">
      <dgm:prSet presAssocID="{F6FE2EB6-CAE2-4887-B155-9E0C7544D49A}" presName="compNode" presStyleCnt="0"/>
      <dgm:spPr/>
    </dgm:pt>
    <dgm:pt modelId="{03D79628-6F45-4D76-BFAD-75B6EE354753}" type="pres">
      <dgm:prSet presAssocID="{F6FE2EB6-CAE2-4887-B155-9E0C7544D49A}" presName="dummyConnPt" presStyleCnt="0"/>
      <dgm:spPr/>
    </dgm:pt>
    <dgm:pt modelId="{C5A2A61E-25D1-428E-A578-ACC94FF62021}" type="pres">
      <dgm:prSet presAssocID="{F6FE2EB6-CAE2-4887-B155-9E0C7544D49A}" presName="node" presStyleLbl="node1" presStyleIdx="7" presStyleCnt="11">
        <dgm:presLayoutVars>
          <dgm:bulletEnabled val="1"/>
        </dgm:presLayoutVars>
      </dgm:prSet>
      <dgm:spPr/>
    </dgm:pt>
    <dgm:pt modelId="{B45FCB66-F72A-4C58-A19B-74F30AE7F01F}" type="pres">
      <dgm:prSet presAssocID="{63CE2E74-9D05-42D6-AB53-D2150D6FDA7A}" presName="sibTrans" presStyleLbl="bgSibTrans2D1" presStyleIdx="7" presStyleCnt="10"/>
      <dgm:spPr/>
    </dgm:pt>
    <dgm:pt modelId="{28C8CE62-010E-4F7D-98FA-227AF90BA720}" type="pres">
      <dgm:prSet presAssocID="{E51951A0-871F-45B0-8B6A-D882B8147EB7}" presName="compNode" presStyleCnt="0"/>
      <dgm:spPr/>
    </dgm:pt>
    <dgm:pt modelId="{1D408A45-A57D-4215-B0B5-0CDD5001F7B8}" type="pres">
      <dgm:prSet presAssocID="{E51951A0-871F-45B0-8B6A-D882B8147EB7}" presName="dummyConnPt" presStyleCnt="0"/>
      <dgm:spPr/>
    </dgm:pt>
    <dgm:pt modelId="{28B51FFB-4582-44F9-B0D0-2F5C80EF74FD}" type="pres">
      <dgm:prSet presAssocID="{E51951A0-871F-45B0-8B6A-D882B8147EB7}" presName="node" presStyleLbl="node1" presStyleIdx="8" presStyleCnt="11">
        <dgm:presLayoutVars>
          <dgm:bulletEnabled val="1"/>
        </dgm:presLayoutVars>
      </dgm:prSet>
      <dgm:spPr/>
    </dgm:pt>
    <dgm:pt modelId="{4A473A56-231F-4670-AF0D-95BA4A38EE43}" type="pres">
      <dgm:prSet presAssocID="{591917B7-ADF9-4C85-9F1D-5AC63F272ACF}" presName="sibTrans" presStyleLbl="bgSibTrans2D1" presStyleIdx="8" presStyleCnt="10"/>
      <dgm:spPr/>
    </dgm:pt>
    <dgm:pt modelId="{B8B4AF95-31CC-4391-AFA1-01A1F5C6C7B7}" type="pres">
      <dgm:prSet presAssocID="{0F5F9FB0-E027-47D5-9D06-0473C2FA67AA}" presName="compNode" presStyleCnt="0"/>
      <dgm:spPr/>
    </dgm:pt>
    <dgm:pt modelId="{F7B49950-B69F-48A2-B262-7183684C9B85}" type="pres">
      <dgm:prSet presAssocID="{0F5F9FB0-E027-47D5-9D06-0473C2FA67AA}" presName="dummyConnPt" presStyleCnt="0"/>
      <dgm:spPr/>
    </dgm:pt>
    <dgm:pt modelId="{4CC7D446-0B91-447B-975D-0B37A0338CE3}" type="pres">
      <dgm:prSet presAssocID="{0F5F9FB0-E027-47D5-9D06-0473C2FA67AA}" presName="node" presStyleLbl="node1" presStyleIdx="9" presStyleCnt="11">
        <dgm:presLayoutVars>
          <dgm:bulletEnabled val="1"/>
        </dgm:presLayoutVars>
      </dgm:prSet>
      <dgm:spPr/>
    </dgm:pt>
    <dgm:pt modelId="{22BEA19E-006D-48D9-94AA-E97BBD6FEDBB}" type="pres">
      <dgm:prSet presAssocID="{EDAE5E49-466E-4C8E-A8E7-EA026A4C8590}" presName="sibTrans" presStyleLbl="bgSibTrans2D1" presStyleIdx="9" presStyleCnt="10"/>
      <dgm:spPr/>
    </dgm:pt>
    <dgm:pt modelId="{33A9F6FC-671C-49CF-BD83-90D8B2B50876}" type="pres">
      <dgm:prSet presAssocID="{E6D3B15E-75AC-4D82-842C-1273EFD9C0E1}" presName="compNode" presStyleCnt="0"/>
      <dgm:spPr/>
    </dgm:pt>
    <dgm:pt modelId="{19AE34C7-64E4-4E4C-ABE5-34C3CF0BB3C2}" type="pres">
      <dgm:prSet presAssocID="{E6D3B15E-75AC-4D82-842C-1273EFD9C0E1}" presName="dummyConnPt" presStyleCnt="0"/>
      <dgm:spPr/>
    </dgm:pt>
    <dgm:pt modelId="{9F77E06D-509C-45D3-BCF0-7D446EF622CC}" type="pres">
      <dgm:prSet presAssocID="{E6D3B15E-75AC-4D82-842C-1273EFD9C0E1}" presName="node" presStyleLbl="node1" presStyleIdx="10" presStyleCnt="11">
        <dgm:presLayoutVars>
          <dgm:bulletEnabled val="1"/>
        </dgm:presLayoutVars>
      </dgm:prSet>
      <dgm:spPr/>
    </dgm:pt>
  </dgm:ptLst>
  <dgm:cxnLst>
    <dgm:cxn modelId="{50BE750F-1079-4AA4-9F65-3A98A81269A1}" srcId="{99430619-E6E3-425A-A3BF-7EEAEC047B2B}" destId="{F6FE2EB6-CAE2-4887-B155-9E0C7544D49A}" srcOrd="7" destOrd="0" parTransId="{9B1525E3-68D2-4DE7-B348-77CF03F7786F}" sibTransId="{63CE2E74-9D05-42D6-AB53-D2150D6FDA7A}"/>
    <dgm:cxn modelId="{04A53F10-949F-4C70-941A-36DAB2A27556}" srcId="{99430619-E6E3-425A-A3BF-7EEAEC047B2B}" destId="{143031E0-BC85-46E8-B710-B78F69CC4E65}" srcOrd="0" destOrd="0" parTransId="{337A1713-85B1-4AB7-934F-9AF7306DB768}" sibTransId="{994B4C3A-B7AE-4DD0-8302-9630668D5BB6}"/>
    <dgm:cxn modelId="{B50CC018-6F94-4173-AE1B-21C81BCD82B8}" srcId="{99430619-E6E3-425A-A3BF-7EEAEC047B2B}" destId="{794F63AC-F216-4DFA-90C6-55A142D85C74}" srcOrd="3" destOrd="0" parTransId="{FB420607-DB9C-4B28-8091-9D81DD8F972D}" sibTransId="{38E1DAFB-F047-490E-9D23-24C3FA3F77AD}"/>
    <dgm:cxn modelId="{D5FF2F1D-25EA-499F-971C-5E5CE2C29AF4}" type="presOf" srcId="{994B4C3A-B7AE-4DD0-8302-9630668D5BB6}" destId="{6446C45C-C86A-402B-8C9C-4D025E105E6E}" srcOrd="0" destOrd="0" presId="urn:microsoft.com/office/officeart/2005/8/layout/bProcess4"/>
    <dgm:cxn modelId="{3C890435-8D16-4BFA-97F5-41329E83CFF9}" type="presOf" srcId="{794F63AC-F216-4DFA-90C6-55A142D85C74}" destId="{5D5D62F6-63F6-42C7-A1F2-2855CE742D17}" srcOrd="0" destOrd="0" presId="urn:microsoft.com/office/officeart/2005/8/layout/bProcess4"/>
    <dgm:cxn modelId="{CBBD163D-3743-4EBB-9058-856E605FFA09}" type="presOf" srcId="{727F085D-C572-4528-8BF8-4BD2B949579D}" destId="{45A16FCA-596F-430B-8AA8-595A4DB0CB80}" srcOrd="0" destOrd="0" presId="urn:microsoft.com/office/officeart/2005/8/layout/bProcess4"/>
    <dgm:cxn modelId="{A00A1D64-E92A-4645-9DD6-487D348F9588}" type="presOf" srcId="{443F98E6-1DA2-40DD-83F7-9DA4EFC1747E}" destId="{782E8507-4036-45CE-B6DD-45DB30358FDB}" srcOrd="0" destOrd="0" presId="urn:microsoft.com/office/officeart/2005/8/layout/bProcess4"/>
    <dgm:cxn modelId="{D076A651-7815-47D6-8DFD-FFA9BB120501}" srcId="{99430619-E6E3-425A-A3BF-7EEAEC047B2B}" destId="{0F5F9FB0-E027-47D5-9D06-0473C2FA67AA}" srcOrd="9" destOrd="0" parTransId="{B2062143-5756-4B58-B77D-51E4F8EA48DB}" sibTransId="{EDAE5E49-466E-4C8E-A8E7-EA026A4C8590}"/>
    <dgm:cxn modelId="{95889474-4894-43E6-8758-17999B539BB7}" type="presOf" srcId="{591917B7-ADF9-4C85-9F1D-5AC63F272ACF}" destId="{4A473A56-231F-4670-AF0D-95BA4A38EE43}" srcOrd="0" destOrd="0" presId="urn:microsoft.com/office/officeart/2005/8/layout/bProcess4"/>
    <dgm:cxn modelId="{82334F75-DEEF-4E86-95BD-6BCCE662EDA4}" type="presOf" srcId="{F6FE2EB6-CAE2-4887-B155-9E0C7544D49A}" destId="{C5A2A61E-25D1-428E-A578-ACC94FF62021}" srcOrd="0" destOrd="0" presId="urn:microsoft.com/office/officeart/2005/8/layout/bProcess4"/>
    <dgm:cxn modelId="{A89EF778-B81F-4DAF-9DCC-4947D49E5295}" type="presOf" srcId="{E51951A0-871F-45B0-8B6A-D882B8147EB7}" destId="{28B51FFB-4582-44F9-B0D0-2F5C80EF74FD}" srcOrd="0" destOrd="0" presId="urn:microsoft.com/office/officeart/2005/8/layout/bProcess4"/>
    <dgm:cxn modelId="{8C33D27C-03B9-4AAC-B627-364190D73AB5}" type="presOf" srcId="{180D69BA-85A7-41A0-96A0-3D6F5DD8A418}" destId="{C6CB72CB-817D-45EC-A71B-967F48F2F14C}" srcOrd="0" destOrd="0" presId="urn:microsoft.com/office/officeart/2005/8/layout/bProcess4"/>
    <dgm:cxn modelId="{B207E67C-DD0E-40D3-B013-343367E96806}" srcId="{99430619-E6E3-425A-A3BF-7EEAEC047B2B}" destId="{932C4A77-481E-431A-B3FB-3E0BC9BCEADC}" srcOrd="1" destOrd="0" parTransId="{EDEFB0B9-866F-449E-B90F-59C42B27F244}" sibTransId="{FCB55D30-0FE4-4907-8346-076311E9E118}"/>
    <dgm:cxn modelId="{5E1FB881-3EFC-4DAC-A7D3-33AD06119FA4}" type="presOf" srcId="{932C4A77-481E-431A-B3FB-3E0BC9BCEADC}" destId="{7D926474-038E-4A68-9E28-7A6415245F77}" srcOrd="0" destOrd="0" presId="urn:microsoft.com/office/officeart/2005/8/layout/bProcess4"/>
    <dgm:cxn modelId="{9C48AC8A-2538-4168-99C0-6BCDC73B1A34}" srcId="{99430619-E6E3-425A-A3BF-7EEAEC047B2B}" destId="{FA1F635F-D80C-4DCB-81CC-B9CD9A4A763C}" srcOrd="4" destOrd="0" parTransId="{9633F16B-56C8-4C54-8DEE-93976843E8A4}" sibTransId="{727F085D-C572-4528-8BF8-4BD2B949579D}"/>
    <dgm:cxn modelId="{F7968791-A80D-4750-909E-92160A7BE599}" type="presOf" srcId="{FA1F635F-D80C-4DCB-81CC-B9CD9A4A763C}" destId="{27FB43B1-D6B4-457E-8BFE-A35365FA2D9C}" srcOrd="0" destOrd="0" presId="urn:microsoft.com/office/officeart/2005/8/layout/bProcess4"/>
    <dgm:cxn modelId="{CB520693-78F4-423C-9D19-E795A9999DB1}" type="presOf" srcId="{DDA17B7F-8B80-4398-9D10-DFC3844C7ADA}" destId="{0891A4EA-CEEA-4F38-9AC9-7873BA31B1CD}" srcOrd="0" destOrd="0" presId="urn:microsoft.com/office/officeart/2005/8/layout/bProcess4"/>
    <dgm:cxn modelId="{30E8F393-03BF-4FB8-B7C3-C832DD3E8733}" srcId="{99430619-E6E3-425A-A3BF-7EEAEC047B2B}" destId="{DDA17B7F-8B80-4398-9D10-DFC3844C7ADA}" srcOrd="5" destOrd="0" parTransId="{7EB928F9-A91E-47F7-A661-5FABA30BC7D6}" sibTransId="{443F98E6-1DA2-40DD-83F7-9DA4EFC1747E}"/>
    <dgm:cxn modelId="{71E6549F-88EF-4453-8F1C-65578AF32C3A}" type="presOf" srcId="{63CE2E74-9D05-42D6-AB53-D2150D6FDA7A}" destId="{B45FCB66-F72A-4C58-A19B-74F30AE7F01F}" srcOrd="0" destOrd="0" presId="urn:microsoft.com/office/officeart/2005/8/layout/bProcess4"/>
    <dgm:cxn modelId="{7BA513A7-D95A-421D-A657-635B534D4B61}" type="presOf" srcId="{E6D3B15E-75AC-4D82-842C-1273EFD9C0E1}" destId="{9F77E06D-509C-45D3-BCF0-7D446EF622CC}" srcOrd="0" destOrd="0" presId="urn:microsoft.com/office/officeart/2005/8/layout/bProcess4"/>
    <dgm:cxn modelId="{58BAD4A9-3BA3-4F48-8DA8-227AD6031B29}" type="presOf" srcId="{143031E0-BC85-46E8-B710-B78F69CC4E65}" destId="{49DF2478-E3FE-48E2-A514-D8E6977ADA53}" srcOrd="0" destOrd="0" presId="urn:microsoft.com/office/officeart/2005/8/layout/bProcess4"/>
    <dgm:cxn modelId="{BB5B7DAF-2234-4A8B-B590-2CF5B8BFF93C}" type="presOf" srcId="{E739AEFF-2C03-4A72-874A-EC3866A68AFE}" destId="{619E0F27-995D-4ED5-B24F-1B688E7EC638}" srcOrd="0" destOrd="0" presId="urn:microsoft.com/office/officeart/2005/8/layout/bProcess4"/>
    <dgm:cxn modelId="{823953B0-62CA-4D51-9605-B48F45E09659}" type="presOf" srcId="{38E1DAFB-F047-490E-9D23-24C3FA3F77AD}" destId="{9A747FEF-EB1C-48BE-B1BC-23CA1BED6C4D}" srcOrd="0" destOrd="0" presId="urn:microsoft.com/office/officeart/2005/8/layout/bProcess4"/>
    <dgm:cxn modelId="{A1DE4CB1-D03E-453B-8234-9B09CDD46C6F}" type="presOf" srcId="{99430619-E6E3-425A-A3BF-7EEAEC047B2B}" destId="{BE03EC7F-EFC8-4B6E-A91C-B1203C74EF57}" srcOrd="0" destOrd="0" presId="urn:microsoft.com/office/officeart/2005/8/layout/bProcess4"/>
    <dgm:cxn modelId="{2E87DEB1-1B6C-4F10-9BFD-383D4B9B4747}" type="presOf" srcId="{0F5F9FB0-E027-47D5-9D06-0473C2FA67AA}" destId="{4CC7D446-0B91-447B-975D-0B37A0338CE3}" srcOrd="0" destOrd="0" presId="urn:microsoft.com/office/officeart/2005/8/layout/bProcess4"/>
    <dgm:cxn modelId="{FF9A53BD-66A0-4FAF-8857-3FB77BCBA44A}" type="presOf" srcId="{FCB55D30-0FE4-4907-8346-076311E9E118}" destId="{432BA84B-7480-4028-A761-E749033B9649}" srcOrd="0" destOrd="0" presId="urn:microsoft.com/office/officeart/2005/8/layout/bProcess4"/>
    <dgm:cxn modelId="{233000C2-4A6F-4F5F-84BD-247C565A2399}" srcId="{99430619-E6E3-425A-A3BF-7EEAEC047B2B}" destId="{E739AEFF-2C03-4A72-874A-EC3866A68AFE}" srcOrd="2" destOrd="0" parTransId="{6F2FEB71-6561-41DA-804A-6D60D0B8A47F}" sibTransId="{01FEECB8-52C0-403E-A5C4-06289A090545}"/>
    <dgm:cxn modelId="{703947C2-68B5-44CE-A7F8-68E5A31CFDBF}" srcId="{99430619-E6E3-425A-A3BF-7EEAEC047B2B}" destId="{E51951A0-871F-45B0-8B6A-D882B8147EB7}" srcOrd="8" destOrd="0" parTransId="{D55C5E63-05F1-4FAD-BD8D-7A94A739EA1D}" sibTransId="{591917B7-ADF9-4C85-9F1D-5AC63F272ACF}"/>
    <dgm:cxn modelId="{C19105CA-3036-45E7-92EC-B46AE772799C}" type="presOf" srcId="{EDAE5E49-466E-4C8E-A8E7-EA026A4C8590}" destId="{22BEA19E-006D-48D9-94AA-E97BBD6FEDBB}" srcOrd="0" destOrd="0" presId="urn:microsoft.com/office/officeart/2005/8/layout/bProcess4"/>
    <dgm:cxn modelId="{B24984D5-2CBC-4F8A-9281-AAC39FB6A312}" type="presOf" srcId="{01FEECB8-52C0-403E-A5C4-06289A090545}" destId="{445A30A9-518E-4A9D-B4CD-B0F76DFE63CB}" srcOrd="0" destOrd="0" presId="urn:microsoft.com/office/officeart/2005/8/layout/bProcess4"/>
    <dgm:cxn modelId="{0EDA04DB-53F3-45B1-9745-5019A353B687}" srcId="{99430619-E6E3-425A-A3BF-7EEAEC047B2B}" destId="{E6D3B15E-75AC-4D82-842C-1273EFD9C0E1}" srcOrd="10" destOrd="0" parTransId="{F4082002-34CA-451A-80F6-BF9AB4D6BAAA}" sibTransId="{DD46FB67-9FC3-4513-A885-0EC949CFC64D}"/>
    <dgm:cxn modelId="{E5AD34E0-4EAF-4339-B2D7-DC4E2EBCB945}" srcId="{99430619-E6E3-425A-A3BF-7EEAEC047B2B}" destId="{180D69BA-85A7-41A0-96A0-3D6F5DD8A418}" srcOrd="6" destOrd="0" parTransId="{05EEF89A-2B1A-405C-AF0F-38D563084891}" sibTransId="{115E5D61-91DF-4990-B8DD-72292C36BCB0}"/>
    <dgm:cxn modelId="{A242EBF2-9F71-4792-8C99-4AA67898DBDE}" type="presOf" srcId="{115E5D61-91DF-4990-B8DD-72292C36BCB0}" destId="{044D7196-4EF1-4EA2-BC2D-7C523208D107}" srcOrd="0" destOrd="0" presId="urn:microsoft.com/office/officeart/2005/8/layout/bProcess4"/>
    <dgm:cxn modelId="{40D14B8F-EE33-4696-83D4-92921228438D}" type="presParOf" srcId="{BE03EC7F-EFC8-4B6E-A91C-B1203C74EF57}" destId="{3570B078-440A-4419-B8C4-C28EDD6FA8F3}" srcOrd="0" destOrd="0" presId="urn:microsoft.com/office/officeart/2005/8/layout/bProcess4"/>
    <dgm:cxn modelId="{E04EE210-0601-4470-96F0-39FC0FC9172F}" type="presParOf" srcId="{3570B078-440A-4419-B8C4-C28EDD6FA8F3}" destId="{0A3DE6F3-74BD-4CE1-B55F-74A30EC75AB8}" srcOrd="0" destOrd="0" presId="urn:microsoft.com/office/officeart/2005/8/layout/bProcess4"/>
    <dgm:cxn modelId="{DAD5B52D-D6DE-4EDF-A2D6-17B1A8187F13}" type="presParOf" srcId="{3570B078-440A-4419-B8C4-C28EDD6FA8F3}" destId="{49DF2478-E3FE-48E2-A514-D8E6977ADA53}" srcOrd="1" destOrd="0" presId="urn:microsoft.com/office/officeart/2005/8/layout/bProcess4"/>
    <dgm:cxn modelId="{536916D3-D75B-4CD7-8E20-21FC81E3E5FE}" type="presParOf" srcId="{BE03EC7F-EFC8-4B6E-A91C-B1203C74EF57}" destId="{6446C45C-C86A-402B-8C9C-4D025E105E6E}" srcOrd="1" destOrd="0" presId="urn:microsoft.com/office/officeart/2005/8/layout/bProcess4"/>
    <dgm:cxn modelId="{EE83C472-A2C6-430B-AC95-569F6976C298}" type="presParOf" srcId="{BE03EC7F-EFC8-4B6E-A91C-B1203C74EF57}" destId="{ED20D69A-68B1-4A87-A31A-0A486C7F006F}" srcOrd="2" destOrd="0" presId="urn:microsoft.com/office/officeart/2005/8/layout/bProcess4"/>
    <dgm:cxn modelId="{4DC6628E-5DA7-4676-8C13-30B81A177C9B}" type="presParOf" srcId="{ED20D69A-68B1-4A87-A31A-0A486C7F006F}" destId="{6622B5A7-874F-4E52-B290-5C10EC4B03EE}" srcOrd="0" destOrd="0" presId="urn:microsoft.com/office/officeart/2005/8/layout/bProcess4"/>
    <dgm:cxn modelId="{7C459647-B558-431C-B06D-486281CD3830}" type="presParOf" srcId="{ED20D69A-68B1-4A87-A31A-0A486C7F006F}" destId="{7D926474-038E-4A68-9E28-7A6415245F77}" srcOrd="1" destOrd="0" presId="urn:microsoft.com/office/officeart/2005/8/layout/bProcess4"/>
    <dgm:cxn modelId="{18FEBD3D-98BD-45A9-B3F7-888F8D477F12}" type="presParOf" srcId="{BE03EC7F-EFC8-4B6E-A91C-B1203C74EF57}" destId="{432BA84B-7480-4028-A761-E749033B9649}" srcOrd="3" destOrd="0" presId="urn:microsoft.com/office/officeart/2005/8/layout/bProcess4"/>
    <dgm:cxn modelId="{FEA7012B-E466-481E-8872-31DF9E6B99DD}" type="presParOf" srcId="{BE03EC7F-EFC8-4B6E-A91C-B1203C74EF57}" destId="{8D062339-223A-4F96-AF2A-331B1E1C86A3}" srcOrd="4" destOrd="0" presId="urn:microsoft.com/office/officeart/2005/8/layout/bProcess4"/>
    <dgm:cxn modelId="{2AAEC32A-C8B8-4030-AD65-58D3263074E1}" type="presParOf" srcId="{8D062339-223A-4F96-AF2A-331B1E1C86A3}" destId="{82F7ACE7-8388-4CA4-AC9B-66FF9702A8EA}" srcOrd="0" destOrd="0" presId="urn:microsoft.com/office/officeart/2005/8/layout/bProcess4"/>
    <dgm:cxn modelId="{FBB9B5DF-0141-4A96-88E7-972D7FB46406}" type="presParOf" srcId="{8D062339-223A-4F96-AF2A-331B1E1C86A3}" destId="{619E0F27-995D-4ED5-B24F-1B688E7EC638}" srcOrd="1" destOrd="0" presId="urn:microsoft.com/office/officeart/2005/8/layout/bProcess4"/>
    <dgm:cxn modelId="{682912D5-5597-4CA4-8BB4-51C0B50546CA}" type="presParOf" srcId="{BE03EC7F-EFC8-4B6E-A91C-B1203C74EF57}" destId="{445A30A9-518E-4A9D-B4CD-B0F76DFE63CB}" srcOrd="5" destOrd="0" presId="urn:microsoft.com/office/officeart/2005/8/layout/bProcess4"/>
    <dgm:cxn modelId="{82B45BFA-411D-4468-8A3E-702C6CBCF577}" type="presParOf" srcId="{BE03EC7F-EFC8-4B6E-A91C-B1203C74EF57}" destId="{C42DF0C3-8072-4F9B-898C-B7092CB2E43B}" srcOrd="6" destOrd="0" presId="urn:microsoft.com/office/officeart/2005/8/layout/bProcess4"/>
    <dgm:cxn modelId="{CEB871B0-53AC-4183-9E82-F91816E0995B}" type="presParOf" srcId="{C42DF0C3-8072-4F9B-898C-B7092CB2E43B}" destId="{EC153327-D153-405B-AE3C-3D2F873A2A36}" srcOrd="0" destOrd="0" presId="urn:microsoft.com/office/officeart/2005/8/layout/bProcess4"/>
    <dgm:cxn modelId="{5B23BD6C-5198-4F4A-906A-7A8027C45776}" type="presParOf" srcId="{C42DF0C3-8072-4F9B-898C-B7092CB2E43B}" destId="{5D5D62F6-63F6-42C7-A1F2-2855CE742D17}" srcOrd="1" destOrd="0" presId="urn:microsoft.com/office/officeart/2005/8/layout/bProcess4"/>
    <dgm:cxn modelId="{E0517E9A-5E44-4952-AF8B-92635702F39B}" type="presParOf" srcId="{BE03EC7F-EFC8-4B6E-A91C-B1203C74EF57}" destId="{9A747FEF-EB1C-48BE-B1BC-23CA1BED6C4D}" srcOrd="7" destOrd="0" presId="urn:microsoft.com/office/officeart/2005/8/layout/bProcess4"/>
    <dgm:cxn modelId="{87E9B95F-551D-4EDA-8012-45AE9E51A133}" type="presParOf" srcId="{BE03EC7F-EFC8-4B6E-A91C-B1203C74EF57}" destId="{CAC0F3DE-11C4-46C9-91E3-476054C33FCB}" srcOrd="8" destOrd="0" presId="urn:microsoft.com/office/officeart/2005/8/layout/bProcess4"/>
    <dgm:cxn modelId="{584CC1E1-3C45-4D69-9450-4E5BEB7DB7B7}" type="presParOf" srcId="{CAC0F3DE-11C4-46C9-91E3-476054C33FCB}" destId="{65ECB5BA-999C-4945-9BBD-89355B1C211F}" srcOrd="0" destOrd="0" presId="urn:microsoft.com/office/officeart/2005/8/layout/bProcess4"/>
    <dgm:cxn modelId="{ACCC9734-6461-4361-804D-5E1A5E7CA29E}" type="presParOf" srcId="{CAC0F3DE-11C4-46C9-91E3-476054C33FCB}" destId="{27FB43B1-D6B4-457E-8BFE-A35365FA2D9C}" srcOrd="1" destOrd="0" presId="urn:microsoft.com/office/officeart/2005/8/layout/bProcess4"/>
    <dgm:cxn modelId="{9DE08C06-8FD2-4DB1-803A-58681283F00C}" type="presParOf" srcId="{BE03EC7F-EFC8-4B6E-A91C-B1203C74EF57}" destId="{45A16FCA-596F-430B-8AA8-595A4DB0CB80}" srcOrd="9" destOrd="0" presId="urn:microsoft.com/office/officeart/2005/8/layout/bProcess4"/>
    <dgm:cxn modelId="{15EB1246-45C9-4105-BCB8-9FF2884032B5}" type="presParOf" srcId="{BE03EC7F-EFC8-4B6E-A91C-B1203C74EF57}" destId="{F151E34D-E63C-411B-84FB-4FDCAFB3C46F}" srcOrd="10" destOrd="0" presId="urn:microsoft.com/office/officeart/2005/8/layout/bProcess4"/>
    <dgm:cxn modelId="{05B8989D-B212-486B-8E2D-FB8331D6630A}" type="presParOf" srcId="{F151E34D-E63C-411B-84FB-4FDCAFB3C46F}" destId="{112BA7E0-87AD-4E27-BAF2-B4EC87172496}" srcOrd="0" destOrd="0" presId="urn:microsoft.com/office/officeart/2005/8/layout/bProcess4"/>
    <dgm:cxn modelId="{2FE800AF-7AE0-4A09-8CB2-1560D2CF2C8B}" type="presParOf" srcId="{F151E34D-E63C-411B-84FB-4FDCAFB3C46F}" destId="{0891A4EA-CEEA-4F38-9AC9-7873BA31B1CD}" srcOrd="1" destOrd="0" presId="urn:microsoft.com/office/officeart/2005/8/layout/bProcess4"/>
    <dgm:cxn modelId="{F385DAF0-42DC-4AE9-9242-07D97EA0024C}" type="presParOf" srcId="{BE03EC7F-EFC8-4B6E-A91C-B1203C74EF57}" destId="{782E8507-4036-45CE-B6DD-45DB30358FDB}" srcOrd="11" destOrd="0" presId="urn:microsoft.com/office/officeart/2005/8/layout/bProcess4"/>
    <dgm:cxn modelId="{F4D67EFA-E2E5-4E2B-88BB-38E93797CB21}" type="presParOf" srcId="{BE03EC7F-EFC8-4B6E-A91C-B1203C74EF57}" destId="{7028A54B-1D35-45C4-890E-52AADAD6CC3A}" srcOrd="12" destOrd="0" presId="urn:microsoft.com/office/officeart/2005/8/layout/bProcess4"/>
    <dgm:cxn modelId="{F419197C-8EE9-41CD-A98A-CF771B6C1C60}" type="presParOf" srcId="{7028A54B-1D35-45C4-890E-52AADAD6CC3A}" destId="{84B2EC7E-D437-40DD-8E32-CD0F2B9F7424}" srcOrd="0" destOrd="0" presId="urn:microsoft.com/office/officeart/2005/8/layout/bProcess4"/>
    <dgm:cxn modelId="{52C7DC99-2FF9-4C15-88B5-7509245193B5}" type="presParOf" srcId="{7028A54B-1D35-45C4-890E-52AADAD6CC3A}" destId="{C6CB72CB-817D-45EC-A71B-967F48F2F14C}" srcOrd="1" destOrd="0" presId="urn:microsoft.com/office/officeart/2005/8/layout/bProcess4"/>
    <dgm:cxn modelId="{EA5F90B3-BFC4-4132-BC28-D6B89EDABA86}" type="presParOf" srcId="{BE03EC7F-EFC8-4B6E-A91C-B1203C74EF57}" destId="{044D7196-4EF1-4EA2-BC2D-7C523208D107}" srcOrd="13" destOrd="0" presId="urn:microsoft.com/office/officeart/2005/8/layout/bProcess4"/>
    <dgm:cxn modelId="{32A6E7DD-93FB-43B7-B192-F1CD8B450E37}" type="presParOf" srcId="{BE03EC7F-EFC8-4B6E-A91C-B1203C74EF57}" destId="{C2D0743D-BF6B-4655-BF09-7F29551DAF34}" srcOrd="14" destOrd="0" presId="urn:microsoft.com/office/officeart/2005/8/layout/bProcess4"/>
    <dgm:cxn modelId="{B0F8E3C2-5C53-441A-843D-DFD7CDBA55A3}" type="presParOf" srcId="{C2D0743D-BF6B-4655-BF09-7F29551DAF34}" destId="{03D79628-6F45-4D76-BFAD-75B6EE354753}" srcOrd="0" destOrd="0" presId="urn:microsoft.com/office/officeart/2005/8/layout/bProcess4"/>
    <dgm:cxn modelId="{95EA79E9-AF37-4CCD-9EB2-F7376032A7AC}" type="presParOf" srcId="{C2D0743D-BF6B-4655-BF09-7F29551DAF34}" destId="{C5A2A61E-25D1-428E-A578-ACC94FF62021}" srcOrd="1" destOrd="0" presId="urn:microsoft.com/office/officeart/2005/8/layout/bProcess4"/>
    <dgm:cxn modelId="{5CA2D63D-A1E8-4D0B-A7CB-4B87758B32DD}" type="presParOf" srcId="{BE03EC7F-EFC8-4B6E-A91C-B1203C74EF57}" destId="{B45FCB66-F72A-4C58-A19B-74F30AE7F01F}" srcOrd="15" destOrd="0" presId="urn:microsoft.com/office/officeart/2005/8/layout/bProcess4"/>
    <dgm:cxn modelId="{8DEACCFB-9A2E-43C4-91F9-4879BD70EF8A}" type="presParOf" srcId="{BE03EC7F-EFC8-4B6E-A91C-B1203C74EF57}" destId="{28C8CE62-010E-4F7D-98FA-227AF90BA720}" srcOrd="16" destOrd="0" presId="urn:microsoft.com/office/officeart/2005/8/layout/bProcess4"/>
    <dgm:cxn modelId="{BE5D4710-9136-404F-A4A5-159A50505F8A}" type="presParOf" srcId="{28C8CE62-010E-4F7D-98FA-227AF90BA720}" destId="{1D408A45-A57D-4215-B0B5-0CDD5001F7B8}" srcOrd="0" destOrd="0" presId="urn:microsoft.com/office/officeart/2005/8/layout/bProcess4"/>
    <dgm:cxn modelId="{0B326260-01F3-4EB2-8020-046E3B32B6D4}" type="presParOf" srcId="{28C8CE62-010E-4F7D-98FA-227AF90BA720}" destId="{28B51FFB-4582-44F9-B0D0-2F5C80EF74FD}" srcOrd="1" destOrd="0" presId="urn:microsoft.com/office/officeart/2005/8/layout/bProcess4"/>
    <dgm:cxn modelId="{13F9B072-4CBB-467F-89C6-A13DBDD85FD8}" type="presParOf" srcId="{BE03EC7F-EFC8-4B6E-A91C-B1203C74EF57}" destId="{4A473A56-231F-4670-AF0D-95BA4A38EE43}" srcOrd="17" destOrd="0" presId="urn:microsoft.com/office/officeart/2005/8/layout/bProcess4"/>
    <dgm:cxn modelId="{D9F64B07-5063-499A-AC2D-295B67436CB8}" type="presParOf" srcId="{BE03EC7F-EFC8-4B6E-A91C-B1203C74EF57}" destId="{B8B4AF95-31CC-4391-AFA1-01A1F5C6C7B7}" srcOrd="18" destOrd="0" presId="urn:microsoft.com/office/officeart/2005/8/layout/bProcess4"/>
    <dgm:cxn modelId="{F92BDE59-709F-43B8-83C3-1D177D57E1E5}" type="presParOf" srcId="{B8B4AF95-31CC-4391-AFA1-01A1F5C6C7B7}" destId="{F7B49950-B69F-48A2-B262-7183684C9B85}" srcOrd="0" destOrd="0" presId="urn:microsoft.com/office/officeart/2005/8/layout/bProcess4"/>
    <dgm:cxn modelId="{79B0E5E8-C0A0-4F0E-9220-DD6BF08D3FFA}" type="presParOf" srcId="{B8B4AF95-31CC-4391-AFA1-01A1F5C6C7B7}" destId="{4CC7D446-0B91-447B-975D-0B37A0338CE3}" srcOrd="1" destOrd="0" presId="urn:microsoft.com/office/officeart/2005/8/layout/bProcess4"/>
    <dgm:cxn modelId="{E90A6BCE-A12D-459C-9C37-25FC472B0275}" type="presParOf" srcId="{BE03EC7F-EFC8-4B6E-A91C-B1203C74EF57}" destId="{22BEA19E-006D-48D9-94AA-E97BBD6FEDBB}" srcOrd="19" destOrd="0" presId="urn:microsoft.com/office/officeart/2005/8/layout/bProcess4"/>
    <dgm:cxn modelId="{26F98908-9B5F-44F5-9D0D-0FA52BA9184E}" type="presParOf" srcId="{BE03EC7F-EFC8-4B6E-A91C-B1203C74EF57}" destId="{33A9F6FC-671C-49CF-BD83-90D8B2B50876}" srcOrd="20" destOrd="0" presId="urn:microsoft.com/office/officeart/2005/8/layout/bProcess4"/>
    <dgm:cxn modelId="{2E249A97-8205-497D-8083-C0B5AC6FDB1B}" type="presParOf" srcId="{33A9F6FC-671C-49CF-BD83-90D8B2B50876}" destId="{19AE34C7-64E4-4E4C-ABE5-34C3CF0BB3C2}" srcOrd="0" destOrd="0" presId="urn:microsoft.com/office/officeart/2005/8/layout/bProcess4"/>
    <dgm:cxn modelId="{AD1E62EF-2BE5-4EB7-9FA7-6D5B7A664426}" type="presParOf" srcId="{33A9F6FC-671C-49CF-BD83-90D8B2B50876}" destId="{9F77E06D-509C-45D3-BCF0-7D446EF622C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E9F7F-1BA1-4026-B1E5-7120DAC86A1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BBE97054-EAA3-41D1-8977-9D6B96BB0E77}">
      <dgm:prSet/>
      <dgm:spPr/>
      <dgm:t>
        <a:bodyPr/>
        <a:lstStyle/>
        <a:p>
          <a:pPr>
            <a:lnSpc>
              <a:spcPct val="100000"/>
            </a:lnSpc>
            <a:defRPr cap="all"/>
          </a:pPr>
          <a:r>
            <a:rPr lang="en-US"/>
            <a:t>Monthly Newsletter</a:t>
          </a:r>
        </a:p>
      </dgm:t>
    </dgm:pt>
    <dgm:pt modelId="{ABB9850D-D9C9-4CD0-8937-A4DE4235B980}" type="parTrans" cxnId="{DD94463D-1291-49B1-9909-87D01E30A274}">
      <dgm:prSet/>
      <dgm:spPr/>
      <dgm:t>
        <a:bodyPr/>
        <a:lstStyle/>
        <a:p>
          <a:endParaRPr lang="en-US"/>
        </a:p>
      </dgm:t>
    </dgm:pt>
    <dgm:pt modelId="{64F5A7BE-B152-428F-A9C2-EF53B235BA93}" type="sibTrans" cxnId="{DD94463D-1291-49B1-9909-87D01E30A274}">
      <dgm:prSet/>
      <dgm:spPr/>
      <dgm:t>
        <a:bodyPr/>
        <a:lstStyle/>
        <a:p>
          <a:endParaRPr lang="en-US"/>
        </a:p>
      </dgm:t>
    </dgm:pt>
    <dgm:pt modelId="{389DF3DC-C9F1-4DEF-AD05-EF81A59C80BD}">
      <dgm:prSet/>
      <dgm:spPr/>
      <dgm:t>
        <a:bodyPr/>
        <a:lstStyle/>
        <a:p>
          <a:pPr>
            <a:lnSpc>
              <a:spcPct val="100000"/>
            </a:lnSpc>
            <a:defRPr cap="all"/>
          </a:pPr>
          <a:r>
            <a:rPr lang="en-US"/>
            <a:t>Special Events</a:t>
          </a:r>
        </a:p>
      </dgm:t>
    </dgm:pt>
    <dgm:pt modelId="{CCF282DC-B68C-4E58-AEBD-AE00E85BEBEA}" type="parTrans" cxnId="{4539F9FB-50B0-4FEA-8A99-275543D1C76C}">
      <dgm:prSet/>
      <dgm:spPr/>
      <dgm:t>
        <a:bodyPr/>
        <a:lstStyle/>
        <a:p>
          <a:endParaRPr lang="en-US"/>
        </a:p>
      </dgm:t>
    </dgm:pt>
    <dgm:pt modelId="{A614F6B6-283F-4426-A2F9-8FAFAC394227}" type="sibTrans" cxnId="{4539F9FB-50B0-4FEA-8A99-275543D1C76C}">
      <dgm:prSet/>
      <dgm:spPr/>
      <dgm:t>
        <a:bodyPr/>
        <a:lstStyle/>
        <a:p>
          <a:endParaRPr lang="en-US"/>
        </a:p>
      </dgm:t>
    </dgm:pt>
    <dgm:pt modelId="{D653520D-9A67-45BE-AF51-801D903E94CD}">
      <dgm:prSet/>
      <dgm:spPr/>
      <dgm:t>
        <a:bodyPr/>
        <a:lstStyle/>
        <a:p>
          <a:pPr>
            <a:lnSpc>
              <a:spcPct val="100000"/>
            </a:lnSpc>
            <a:defRPr cap="all"/>
          </a:pPr>
          <a:r>
            <a:rPr lang="en-US"/>
            <a:t>Funding Opportunities</a:t>
          </a:r>
        </a:p>
      </dgm:t>
    </dgm:pt>
    <dgm:pt modelId="{B670EA92-AE0C-474C-8759-DB48AF42B408}" type="parTrans" cxnId="{5FC43218-E38E-4B4C-B000-21839123B296}">
      <dgm:prSet/>
      <dgm:spPr/>
      <dgm:t>
        <a:bodyPr/>
        <a:lstStyle/>
        <a:p>
          <a:endParaRPr lang="en-US"/>
        </a:p>
      </dgm:t>
    </dgm:pt>
    <dgm:pt modelId="{E1B607C0-B3F2-42DD-AD66-310D400923A8}" type="sibTrans" cxnId="{5FC43218-E38E-4B4C-B000-21839123B296}">
      <dgm:prSet/>
      <dgm:spPr/>
      <dgm:t>
        <a:bodyPr/>
        <a:lstStyle/>
        <a:p>
          <a:endParaRPr lang="en-US"/>
        </a:p>
      </dgm:t>
    </dgm:pt>
    <dgm:pt modelId="{6B6B3E80-6DA5-47DB-AC53-58D31FD52265}">
      <dgm:prSet/>
      <dgm:spPr/>
      <dgm:t>
        <a:bodyPr/>
        <a:lstStyle/>
        <a:p>
          <a:pPr>
            <a:lnSpc>
              <a:spcPct val="100000"/>
            </a:lnSpc>
            <a:defRPr cap="all"/>
          </a:pPr>
          <a:r>
            <a:rPr lang="en-US"/>
            <a:t>Learning Lookout</a:t>
          </a:r>
        </a:p>
      </dgm:t>
    </dgm:pt>
    <dgm:pt modelId="{B299981B-BE7C-4EA1-ABBE-69197824AFB9}" type="parTrans" cxnId="{CA103CB3-76A1-491A-9B91-99E71D1BBFBD}">
      <dgm:prSet/>
      <dgm:spPr/>
      <dgm:t>
        <a:bodyPr/>
        <a:lstStyle/>
        <a:p>
          <a:endParaRPr lang="en-US"/>
        </a:p>
      </dgm:t>
    </dgm:pt>
    <dgm:pt modelId="{A4D64F75-BE84-4E88-99A3-70070244C5FD}" type="sibTrans" cxnId="{CA103CB3-76A1-491A-9B91-99E71D1BBFBD}">
      <dgm:prSet/>
      <dgm:spPr/>
      <dgm:t>
        <a:bodyPr/>
        <a:lstStyle/>
        <a:p>
          <a:endParaRPr lang="en-US"/>
        </a:p>
      </dgm:t>
    </dgm:pt>
    <dgm:pt modelId="{798BD6B6-1E13-4441-9A03-79CA09272BC3}" type="pres">
      <dgm:prSet presAssocID="{1EAE9F7F-1BA1-4026-B1E5-7120DAC86A19}" presName="root" presStyleCnt="0">
        <dgm:presLayoutVars>
          <dgm:dir/>
          <dgm:resizeHandles val="exact"/>
        </dgm:presLayoutVars>
      </dgm:prSet>
      <dgm:spPr/>
    </dgm:pt>
    <dgm:pt modelId="{19EA28E2-95F0-437E-9F6F-27CD3D6BAB5E}" type="pres">
      <dgm:prSet presAssocID="{BBE97054-EAA3-41D1-8977-9D6B96BB0E77}" presName="compNode" presStyleCnt="0"/>
      <dgm:spPr/>
    </dgm:pt>
    <dgm:pt modelId="{9B042488-9683-48DE-A51C-B1D3A57B9357}" type="pres">
      <dgm:prSet presAssocID="{BBE97054-EAA3-41D1-8977-9D6B96BB0E77}" presName="iconBgRect" presStyleLbl="bgShp" presStyleIdx="0" presStyleCnt="4"/>
      <dgm:spPr/>
    </dgm:pt>
    <dgm:pt modelId="{83161413-3082-41E7-B14D-8BD753316E78}" type="pres">
      <dgm:prSet presAssocID="{BBE97054-EAA3-41D1-8977-9D6B96BB0E7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mail"/>
        </a:ext>
      </dgm:extLst>
    </dgm:pt>
    <dgm:pt modelId="{B4B50D87-DC38-41F6-A9A1-5C359AE4EC12}" type="pres">
      <dgm:prSet presAssocID="{BBE97054-EAA3-41D1-8977-9D6B96BB0E77}" presName="spaceRect" presStyleCnt="0"/>
      <dgm:spPr/>
    </dgm:pt>
    <dgm:pt modelId="{718A0460-C63B-4FE9-8238-20FD8B9DA163}" type="pres">
      <dgm:prSet presAssocID="{BBE97054-EAA3-41D1-8977-9D6B96BB0E77}" presName="textRect" presStyleLbl="revTx" presStyleIdx="0" presStyleCnt="4">
        <dgm:presLayoutVars>
          <dgm:chMax val="1"/>
          <dgm:chPref val="1"/>
        </dgm:presLayoutVars>
      </dgm:prSet>
      <dgm:spPr/>
    </dgm:pt>
    <dgm:pt modelId="{46AC5C64-7CB4-4A04-A585-1F362B1FEB27}" type="pres">
      <dgm:prSet presAssocID="{64F5A7BE-B152-428F-A9C2-EF53B235BA93}" presName="sibTrans" presStyleCnt="0"/>
      <dgm:spPr/>
    </dgm:pt>
    <dgm:pt modelId="{93D6E2FC-73B2-4CDD-966E-78DE88C23C5E}" type="pres">
      <dgm:prSet presAssocID="{389DF3DC-C9F1-4DEF-AD05-EF81A59C80BD}" presName="compNode" presStyleCnt="0"/>
      <dgm:spPr/>
    </dgm:pt>
    <dgm:pt modelId="{657605D9-B277-4B9A-AD4B-AF1C9DB5360C}" type="pres">
      <dgm:prSet presAssocID="{389DF3DC-C9F1-4DEF-AD05-EF81A59C80BD}" presName="iconBgRect" presStyleLbl="bgShp" presStyleIdx="1" presStyleCnt="4"/>
      <dgm:spPr/>
    </dgm:pt>
    <dgm:pt modelId="{D2708F9B-27F3-43B9-A112-116F188E272C}" type="pres">
      <dgm:prSet presAssocID="{389DF3DC-C9F1-4DEF-AD05-EF81A59C80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lloons"/>
        </a:ext>
      </dgm:extLst>
    </dgm:pt>
    <dgm:pt modelId="{2156A5FA-6503-4B39-96BE-D55A2DBCA869}" type="pres">
      <dgm:prSet presAssocID="{389DF3DC-C9F1-4DEF-AD05-EF81A59C80BD}" presName="spaceRect" presStyleCnt="0"/>
      <dgm:spPr/>
    </dgm:pt>
    <dgm:pt modelId="{6AA4E6F4-62AD-439A-BA67-8D47C9260C8A}" type="pres">
      <dgm:prSet presAssocID="{389DF3DC-C9F1-4DEF-AD05-EF81A59C80BD}" presName="textRect" presStyleLbl="revTx" presStyleIdx="1" presStyleCnt="4">
        <dgm:presLayoutVars>
          <dgm:chMax val="1"/>
          <dgm:chPref val="1"/>
        </dgm:presLayoutVars>
      </dgm:prSet>
      <dgm:spPr/>
    </dgm:pt>
    <dgm:pt modelId="{73D463DE-4675-4FF8-8A77-AF70ABEABD28}" type="pres">
      <dgm:prSet presAssocID="{A614F6B6-283F-4426-A2F9-8FAFAC394227}" presName="sibTrans" presStyleCnt="0"/>
      <dgm:spPr/>
    </dgm:pt>
    <dgm:pt modelId="{1B6E6727-CD13-4842-A820-88DC7B848DD1}" type="pres">
      <dgm:prSet presAssocID="{D653520D-9A67-45BE-AF51-801D903E94CD}" presName="compNode" presStyleCnt="0"/>
      <dgm:spPr/>
    </dgm:pt>
    <dgm:pt modelId="{CABF241F-86F8-4F77-8C5B-BEBAC95A3E56}" type="pres">
      <dgm:prSet presAssocID="{D653520D-9A67-45BE-AF51-801D903E94CD}" presName="iconBgRect" presStyleLbl="bgShp" presStyleIdx="2" presStyleCnt="4"/>
      <dgm:spPr/>
    </dgm:pt>
    <dgm:pt modelId="{4455547D-97CB-4D6E-9749-8ABF8606E5D3}" type="pres">
      <dgm:prSet presAssocID="{D653520D-9A67-45BE-AF51-801D903E94C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CEADD9C5-0BC5-4340-9833-9FD987738B05}" type="pres">
      <dgm:prSet presAssocID="{D653520D-9A67-45BE-AF51-801D903E94CD}" presName="spaceRect" presStyleCnt="0"/>
      <dgm:spPr/>
    </dgm:pt>
    <dgm:pt modelId="{28EA451A-D0CC-40F9-B78D-1EE7B4A0A168}" type="pres">
      <dgm:prSet presAssocID="{D653520D-9A67-45BE-AF51-801D903E94CD}" presName="textRect" presStyleLbl="revTx" presStyleIdx="2" presStyleCnt="4">
        <dgm:presLayoutVars>
          <dgm:chMax val="1"/>
          <dgm:chPref val="1"/>
        </dgm:presLayoutVars>
      </dgm:prSet>
      <dgm:spPr/>
    </dgm:pt>
    <dgm:pt modelId="{90AEA304-8207-41AC-ABC1-612BF6E040C6}" type="pres">
      <dgm:prSet presAssocID="{E1B607C0-B3F2-42DD-AD66-310D400923A8}" presName="sibTrans" presStyleCnt="0"/>
      <dgm:spPr/>
    </dgm:pt>
    <dgm:pt modelId="{547C19BB-153B-4988-BB0F-BF806DD5594E}" type="pres">
      <dgm:prSet presAssocID="{6B6B3E80-6DA5-47DB-AC53-58D31FD52265}" presName="compNode" presStyleCnt="0"/>
      <dgm:spPr/>
    </dgm:pt>
    <dgm:pt modelId="{A347B0A0-4DE3-4287-8255-8AC5F0FF800E}" type="pres">
      <dgm:prSet presAssocID="{6B6B3E80-6DA5-47DB-AC53-58D31FD52265}" presName="iconBgRect" presStyleLbl="bgShp" presStyleIdx="3" presStyleCnt="4"/>
      <dgm:spPr/>
    </dgm:pt>
    <dgm:pt modelId="{B4B0E05B-DDAC-4040-9D52-2990422C645B}" type="pres">
      <dgm:prSet presAssocID="{6B6B3E80-6DA5-47DB-AC53-58D31FD5226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ike"/>
        </a:ext>
      </dgm:extLst>
    </dgm:pt>
    <dgm:pt modelId="{6477C86B-7943-4318-95C3-E68492F010EF}" type="pres">
      <dgm:prSet presAssocID="{6B6B3E80-6DA5-47DB-AC53-58D31FD52265}" presName="spaceRect" presStyleCnt="0"/>
      <dgm:spPr/>
    </dgm:pt>
    <dgm:pt modelId="{6AF2BB8B-1A61-4A5B-A853-8423BFE67D7A}" type="pres">
      <dgm:prSet presAssocID="{6B6B3E80-6DA5-47DB-AC53-58D31FD52265}" presName="textRect" presStyleLbl="revTx" presStyleIdx="3" presStyleCnt="4">
        <dgm:presLayoutVars>
          <dgm:chMax val="1"/>
          <dgm:chPref val="1"/>
        </dgm:presLayoutVars>
      </dgm:prSet>
      <dgm:spPr/>
    </dgm:pt>
  </dgm:ptLst>
  <dgm:cxnLst>
    <dgm:cxn modelId="{5FC43218-E38E-4B4C-B000-21839123B296}" srcId="{1EAE9F7F-1BA1-4026-B1E5-7120DAC86A19}" destId="{D653520D-9A67-45BE-AF51-801D903E94CD}" srcOrd="2" destOrd="0" parTransId="{B670EA92-AE0C-474C-8759-DB48AF42B408}" sibTransId="{E1B607C0-B3F2-42DD-AD66-310D400923A8}"/>
    <dgm:cxn modelId="{DD94463D-1291-49B1-9909-87D01E30A274}" srcId="{1EAE9F7F-1BA1-4026-B1E5-7120DAC86A19}" destId="{BBE97054-EAA3-41D1-8977-9D6B96BB0E77}" srcOrd="0" destOrd="0" parTransId="{ABB9850D-D9C9-4CD0-8937-A4DE4235B980}" sibTransId="{64F5A7BE-B152-428F-A9C2-EF53B235BA93}"/>
    <dgm:cxn modelId="{F9087B49-95B7-4C6A-BC85-CFB2499CA8C8}" type="presOf" srcId="{D653520D-9A67-45BE-AF51-801D903E94CD}" destId="{28EA451A-D0CC-40F9-B78D-1EE7B4A0A168}" srcOrd="0" destOrd="0" presId="urn:microsoft.com/office/officeart/2018/5/layout/IconCircleLabelList"/>
    <dgm:cxn modelId="{9FC2B37A-EA04-4438-9DD1-B5649FE6675C}" type="presOf" srcId="{6B6B3E80-6DA5-47DB-AC53-58D31FD52265}" destId="{6AF2BB8B-1A61-4A5B-A853-8423BFE67D7A}" srcOrd="0" destOrd="0" presId="urn:microsoft.com/office/officeart/2018/5/layout/IconCircleLabelList"/>
    <dgm:cxn modelId="{CA103CB3-76A1-491A-9B91-99E71D1BBFBD}" srcId="{1EAE9F7F-1BA1-4026-B1E5-7120DAC86A19}" destId="{6B6B3E80-6DA5-47DB-AC53-58D31FD52265}" srcOrd="3" destOrd="0" parTransId="{B299981B-BE7C-4EA1-ABBE-69197824AFB9}" sibTransId="{A4D64F75-BE84-4E88-99A3-70070244C5FD}"/>
    <dgm:cxn modelId="{79752CCD-F86D-4DD2-9F95-17BD93622BF6}" type="presOf" srcId="{BBE97054-EAA3-41D1-8977-9D6B96BB0E77}" destId="{718A0460-C63B-4FE9-8238-20FD8B9DA163}" srcOrd="0" destOrd="0" presId="urn:microsoft.com/office/officeart/2018/5/layout/IconCircleLabelList"/>
    <dgm:cxn modelId="{C9F985D3-4D16-48BB-B4E1-3493F6D96128}" type="presOf" srcId="{389DF3DC-C9F1-4DEF-AD05-EF81A59C80BD}" destId="{6AA4E6F4-62AD-439A-BA67-8D47C9260C8A}" srcOrd="0" destOrd="0" presId="urn:microsoft.com/office/officeart/2018/5/layout/IconCircleLabelList"/>
    <dgm:cxn modelId="{0282E6DE-ED65-4BDC-9C6D-8141774FFADE}" type="presOf" srcId="{1EAE9F7F-1BA1-4026-B1E5-7120DAC86A19}" destId="{798BD6B6-1E13-4441-9A03-79CA09272BC3}" srcOrd="0" destOrd="0" presId="urn:microsoft.com/office/officeart/2018/5/layout/IconCircleLabelList"/>
    <dgm:cxn modelId="{4539F9FB-50B0-4FEA-8A99-275543D1C76C}" srcId="{1EAE9F7F-1BA1-4026-B1E5-7120DAC86A19}" destId="{389DF3DC-C9F1-4DEF-AD05-EF81A59C80BD}" srcOrd="1" destOrd="0" parTransId="{CCF282DC-B68C-4E58-AEBD-AE00E85BEBEA}" sibTransId="{A614F6B6-283F-4426-A2F9-8FAFAC394227}"/>
    <dgm:cxn modelId="{B541A466-0115-41E6-9482-9CCD92A2E678}" type="presParOf" srcId="{798BD6B6-1E13-4441-9A03-79CA09272BC3}" destId="{19EA28E2-95F0-437E-9F6F-27CD3D6BAB5E}" srcOrd="0" destOrd="0" presId="urn:microsoft.com/office/officeart/2018/5/layout/IconCircleLabelList"/>
    <dgm:cxn modelId="{30911A94-9BD4-4283-8834-AE7221194C76}" type="presParOf" srcId="{19EA28E2-95F0-437E-9F6F-27CD3D6BAB5E}" destId="{9B042488-9683-48DE-A51C-B1D3A57B9357}" srcOrd="0" destOrd="0" presId="urn:microsoft.com/office/officeart/2018/5/layout/IconCircleLabelList"/>
    <dgm:cxn modelId="{C7280D62-A456-40E7-A53C-ADD5AD884EFD}" type="presParOf" srcId="{19EA28E2-95F0-437E-9F6F-27CD3D6BAB5E}" destId="{83161413-3082-41E7-B14D-8BD753316E78}" srcOrd="1" destOrd="0" presId="urn:microsoft.com/office/officeart/2018/5/layout/IconCircleLabelList"/>
    <dgm:cxn modelId="{2F58465B-60A3-4CF0-B8E7-00105BDB0129}" type="presParOf" srcId="{19EA28E2-95F0-437E-9F6F-27CD3D6BAB5E}" destId="{B4B50D87-DC38-41F6-A9A1-5C359AE4EC12}" srcOrd="2" destOrd="0" presId="urn:microsoft.com/office/officeart/2018/5/layout/IconCircleLabelList"/>
    <dgm:cxn modelId="{F5B88808-AE54-4A78-A760-D9409BBD0420}" type="presParOf" srcId="{19EA28E2-95F0-437E-9F6F-27CD3D6BAB5E}" destId="{718A0460-C63B-4FE9-8238-20FD8B9DA163}" srcOrd="3" destOrd="0" presId="urn:microsoft.com/office/officeart/2018/5/layout/IconCircleLabelList"/>
    <dgm:cxn modelId="{783A9570-2684-4463-AEBA-10B90E7EF00F}" type="presParOf" srcId="{798BD6B6-1E13-4441-9A03-79CA09272BC3}" destId="{46AC5C64-7CB4-4A04-A585-1F362B1FEB27}" srcOrd="1" destOrd="0" presId="urn:microsoft.com/office/officeart/2018/5/layout/IconCircleLabelList"/>
    <dgm:cxn modelId="{F5871792-5876-4D23-8050-409EBF1ACD41}" type="presParOf" srcId="{798BD6B6-1E13-4441-9A03-79CA09272BC3}" destId="{93D6E2FC-73B2-4CDD-966E-78DE88C23C5E}" srcOrd="2" destOrd="0" presId="urn:microsoft.com/office/officeart/2018/5/layout/IconCircleLabelList"/>
    <dgm:cxn modelId="{62932AF4-D581-41AB-B270-4156C6E7A739}" type="presParOf" srcId="{93D6E2FC-73B2-4CDD-966E-78DE88C23C5E}" destId="{657605D9-B277-4B9A-AD4B-AF1C9DB5360C}" srcOrd="0" destOrd="0" presId="urn:microsoft.com/office/officeart/2018/5/layout/IconCircleLabelList"/>
    <dgm:cxn modelId="{B8158146-513C-40F3-8CD1-8FEE286AED4F}" type="presParOf" srcId="{93D6E2FC-73B2-4CDD-966E-78DE88C23C5E}" destId="{D2708F9B-27F3-43B9-A112-116F188E272C}" srcOrd="1" destOrd="0" presId="urn:microsoft.com/office/officeart/2018/5/layout/IconCircleLabelList"/>
    <dgm:cxn modelId="{17350A63-2982-4A09-B03A-C620C66A2330}" type="presParOf" srcId="{93D6E2FC-73B2-4CDD-966E-78DE88C23C5E}" destId="{2156A5FA-6503-4B39-96BE-D55A2DBCA869}" srcOrd="2" destOrd="0" presId="urn:microsoft.com/office/officeart/2018/5/layout/IconCircleLabelList"/>
    <dgm:cxn modelId="{390BDF81-1E23-4236-AB03-1C6424712D41}" type="presParOf" srcId="{93D6E2FC-73B2-4CDD-966E-78DE88C23C5E}" destId="{6AA4E6F4-62AD-439A-BA67-8D47C9260C8A}" srcOrd="3" destOrd="0" presId="urn:microsoft.com/office/officeart/2018/5/layout/IconCircleLabelList"/>
    <dgm:cxn modelId="{4AEBC683-D655-48C2-B051-722D889AAC32}" type="presParOf" srcId="{798BD6B6-1E13-4441-9A03-79CA09272BC3}" destId="{73D463DE-4675-4FF8-8A77-AF70ABEABD28}" srcOrd="3" destOrd="0" presId="urn:microsoft.com/office/officeart/2018/5/layout/IconCircleLabelList"/>
    <dgm:cxn modelId="{E0699E88-E10C-486A-BD61-30212BA1FE74}" type="presParOf" srcId="{798BD6B6-1E13-4441-9A03-79CA09272BC3}" destId="{1B6E6727-CD13-4842-A820-88DC7B848DD1}" srcOrd="4" destOrd="0" presId="urn:microsoft.com/office/officeart/2018/5/layout/IconCircleLabelList"/>
    <dgm:cxn modelId="{FD4FFCB1-5001-452F-B6F9-B933DDE9E827}" type="presParOf" srcId="{1B6E6727-CD13-4842-A820-88DC7B848DD1}" destId="{CABF241F-86F8-4F77-8C5B-BEBAC95A3E56}" srcOrd="0" destOrd="0" presId="urn:microsoft.com/office/officeart/2018/5/layout/IconCircleLabelList"/>
    <dgm:cxn modelId="{0412AF07-AE55-4A75-B458-74AD0C9833F4}" type="presParOf" srcId="{1B6E6727-CD13-4842-A820-88DC7B848DD1}" destId="{4455547D-97CB-4D6E-9749-8ABF8606E5D3}" srcOrd="1" destOrd="0" presId="urn:microsoft.com/office/officeart/2018/5/layout/IconCircleLabelList"/>
    <dgm:cxn modelId="{4C8F87B3-C142-42A2-A96D-AA6B7288182C}" type="presParOf" srcId="{1B6E6727-CD13-4842-A820-88DC7B848DD1}" destId="{CEADD9C5-0BC5-4340-9833-9FD987738B05}" srcOrd="2" destOrd="0" presId="urn:microsoft.com/office/officeart/2018/5/layout/IconCircleLabelList"/>
    <dgm:cxn modelId="{AB30A624-550D-4811-B500-6FFEAE9ACB3D}" type="presParOf" srcId="{1B6E6727-CD13-4842-A820-88DC7B848DD1}" destId="{28EA451A-D0CC-40F9-B78D-1EE7B4A0A168}" srcOrd="3" destOrd="0" presId="urn:microsoft.com/office/officeart/2018/5/layout/IconCircleLabelList"/>
    <dgm:cxn modelId="{D3139F4A-9421-4D07-8176-DDCBA6A90F68}" type="presParOf" srcId="{798BD6B6-1E13-4441-9A03-79CA09272BC3}" destId="{90AEA304-8207-41AC-ABC1-612BF6E040C6}" srcOrd="5" destOrd="0" presId="urn:microsoft.com/office/officeart/2018/5/layout/IconCircleLabelList"/>
    <dgm:cxn modelId="{290B0CC3-E4AB-432C-8379-9B83085C8DF1}" type="presParOf" srcId="{798BD6B6-1E13-4441-9A03-79CA09272BC3}" destId="{547C19BB-153B-4988-BB0F-BF806DD5594E}" srcOrd="6" destOrd="0" presId="urn:microsoft.com/office/officeart/2018/5/layout/IconCircleLabelList"/>
    <dgm:cxn modelId="{81CA6185-0473-45D0-9EAE-56EBF69D00C5}" type="presParOf" srcId="{547C19BB-153B-4988-BB0F-BF806DD5594E}" destId="{A347B0A0-4DE3-4287-8255-8AC5F0FF800E}" srcOrd="0" destOrd="0" presId="urn:microsoft.com/office/officeart/2018/5/layout/IconCircleLabelList"/>
    <dgm:cxn modelId="{21775802-E27F-4B0A-BD99-1BB14F082838}" type="presParOf" srcId="{547C19BB-153B-4988-BB0F-BF806DD5594E}" destId="{B4B0E05B-DDAC-4040-9D52-2990422C645B}" srcOrd="1" destOrd="0" presId="urn:microsoft.com/office/officeart/2018/5/layout/IconCircleLabelList"/>
    <dgm:cxn modelId="{2B8354F4-8CD0-4BDC-AC58-813F6DCAE7C4}" type="presParOf" srcId="{547C19BB-153B-4988-BB0F-BF806DD5594E}" destId="{6477C86B-7943-4318-95C3-E68492F010EF}" srcOrd="2" destOrd="0" presId="urn:microsoft.com/office/officeart/2018/5/layout/IconCircleLabelList"/>
    <dgm:cxn modelId="{3C25E310-00B5-4F1A-AE87-4196A681446D}" type="presParOf" srcId="{547C19BB-153B-4988-BB0F-BF806DD5594E}" destId="{6AF2BB8B-1A61-4A5B-A853-8423BFE67D7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229BA4-8799-437C-B3F4-45793303FD1D}"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44467B0C-3F31-4A18-B359-6008D72E5C37}">
      <dgm:prSet phldrT="[Text]"/>
      <dgm:spPr/>
      <dgm:t>
        <a:bodyPr/>
        <a:lstStyle/>
        <a:p>
          <a:r>
            <a:rPr lang="en-US" dirty="0"/>
            <a:t>Dana Hager</a:t>
          </a:r>
        </a:p>
      </dgm:t>
    </dgm:pt>
    <dgm:pt modelId="{BD9567AD-B540-49F3-BFFB-864CC4D01892}" type="parTrans" cxnId="{002C4A8D-D424-4C2D-ABDD-66F3B69C6105}">
      <dgm:prSet/>
      <dgm:spPr/>
      <dgm:t>
        <a:bodyPr/>
        <a:lstStyle/>
        <a:p>
          <a:endParaRPr lang="en-US"/>
        </a:p>
      </dgm:t>
    </dgm:pt>
    <dgm:pt modelId="{0119799C-7797-4F0B-93B3-C65E91043FF7}" type="sibTrans" cxnId="{002C4A8D-D424-4C2D-ABDD-66F3B69C6105}">
      <dgm:prSet/>
      <dgm:spPr/>
      <dgm:t>
        <a:bodyPr/>
        <a:lstStyle/>
        <a:p>
          <a:endParaRPr lang="en-US"/>
        </a:p>
      </dgm:t>
    </dgm:pt>
    <dgm:pt modelId="{2359BF18-2B25-4290-BB9A-1052541584EE}">
      <dgm:prSet phldrT="[Text]"/>
      <dgm:spPr/>
      <dgm:t>
        <a:bodyPr/>
        <a:lstStyle/>
        <a:p>
          <a:r>
            <a:rPr lang="en-US" dirty="0"/>
            <a:t>Shannon Schutt</a:t>
          </a:r>
        </a:p>
      </dgm:t>
    </dgm:pt>
    <dgm:pt modelId="{E8F7998D-0AF8-40D2-9F0C-DFBE59A23A31}" type="parTrans" cxnId="{305C79E9-AF6B-4A2C-B82F-1026914EE448}">
      <dgm:prSet/>
      <dgm:spPr/>
      <dgm:t>
        <a:bodyPr/>
        <a:lstStyle/>
        <a:p>
          <a:endParaRPr lang="en-US"/>
        </a:p>
      </dgm:t>
    </dgm:pt>
    <dgm:pt modelId="{23ED14F9-D9AF-4F3A-8B63-20E5D234A1F0}" type="sibTrans" cxnId="{305C79E9-AF6B-4A2C-B82F-1026914EE448}">
      <dgm:prSet/>
      <dgm:spPr/>
      <dgm:t>
        <a:bodyPr/>
        <a:lstStyle/>
        <a:p>
          <a:endParaRPr lang="en-US"/>
        </a:p>
      </dgm:t>
    </dgm:pt>
    <dgm:pt modelId="{D014A691-CFF4-43E7-B0AD-326B9A6ECFE6}">
      <dgm:prSet phldrT="[Text]"/>
      <dgm:spPr/>
      <dgm:t>
        <a:bodyPr/>
        <a:lstStyle/>
        <a:p>
          <a:r>
            <a:rPr lang="en-US" dirty="0"/>
            <a:t>Michaela Kauk</a:t>
          </a:r>
        </a:p>
      </dgm:t>
    </dgm:pt>
    <dgm:pt modelId="{B4399A6A-2EF8-4194-8830-A2C04FCEFD36}" type="parTrans" cxnId="{8BA66B4F-0C27-4A6F-9EB6-AF89F03008E1}">
      <dgm:prSet/>
      <dgm:spPr/>
      <dgm:t>
        <a:bodyPr/>
        <a:lstStyle/>
        <a:p>
          <a:endParaRPr lang="en-US"/>
        </a:p>
      </dgm:t>
    </dgm:pt>
    <dgm:pt modelId="{EFF97070-08FD-4A64-A715-6066EBB59D96}" type="sibTrans" cxnId="{8BA66B4F-0C27-4A6F-9EB6-AF89F03008E1}">
      <dgm:prSet/>
      <dgm:spPr/>
      <dgm:t>
        <a:bodyPr/>
        <a:lstStyle/>
        <a:p>
          <a:endParaRPr lang="en-US"/>
        </a:p>
      </dgm:t>
    </dgm:pt>
    <dgm:pt modelId="{B4865E97-AF1D-47B4-97A7-644036687BE8}" type="pres">
      <dgm:prSet presAssocID="{AB229BA4-8799-437C-B3F4-45793303FD1D}" presName="Name0" presStyleCnt="0">
        <dgm:presLayoutVars>
          <dgm:dir/>
          <dgm:resizeHandles val="exact"/>
        </dgm:presLayoutVars>
      </dgm:prSet>
      <dgm:spPr/>
    </dgm:pt>
    <dgm:pt modelId="{DB4B9537-6721-4450-81A7-BB8BDF82FBA8}" type="pres">
      <dgm:prSet presAssocID="{44467B0C-3F31-4A18-B359-6008D72E5C37}" presName="composite" presStyleCnt="0"/>
      <dgm:spPr/>
    </dgm:pt>
    <dgm:pt modelId="{92845A76-98F5-4F6A-993A-18515EFBABDE}" type="pres">
      <dgm:prSet presAssocID="{44467B0C-3F31-4A18-B359-6008D72E5C37}" presName="rect1" presStyleLbl="bgImgPlace1" presStyleIdx="0" presStyleCnt="3"/>
      <dgm:spPr>
        <a:blipFill>
          <a:blip xmlns:r="http://schemas.openxmlformats.org/officeDocument/2006/relationships" r:embed="rId1"/>
          <a:srcRect/>
          <a:stretch>
            <a:fillRect l="-10000" r="-10000"/>
          </a:stretch>
        </a:blipFill>
      </dgm:spPr>
    </dgm:pt>
    <dgm:pt modelId="{76AAFE19-09AC-4648-83AB-537D533296D3}" type="pres">
      <dgm:prSet presAssocID="{44467B0C-3F31-4A18-B359-6008D72E5C37}" presName="wedgeRectCallout1" presStyleLbl="node1" presStyleIdx="0" presStyleCnt="3">
        <dgm:presLayoutVars>
          <dgm:bulletEnabled val="1"/>
        </dgm:presLayoutVars>
      </dgm:prSet>
      <dgm:spPr/>
    </dgm:pt>
    <dgm:pt modelId="{268D476D-6BC3-4DD7-824F-C6301E4A367B}" type="pres">
      <dgm:prSet presAssocID="{0119799C-7797-4F0B-93B3-C65E91043FF7}" presName="sibTrans" presStyleCnt="0"/>
      <dgm:spPr/>
    </dgm:pt>
    <dgm:pt modelId="{90AC047A-5E2E-41EE-8A9A-468C5C9DD79E}" type="pres">
      <dgm:prSet presAssocID="{2359BF18-2B25-4290-BB9A-1052541584EE}" presName="composite" presStyleCnt="0"/>
      <dgm:spPr/>
    </dgm:pt>
    <dgm:pt modelId="{6A878471-6C89-413A-9550-39311B1DB873}" type="pres">
      <dgm:prSet presAssocID="{2359BF18-2B25-4290-BB9A-1052541584EE}"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41311F44-1C0C-4668-972A-FB520E975A41}" type="pres">
      <dgm:prSet presAssocID="{2359BF18-2B25-4290-BB9A-1052541584EE}" presName="wedgeRectCallout1" presStyleLbl="node1" presStyleIdx="1" presStyleCnt="3">
        <dgm:presLayoutVars>
          <dgm:bulletEnabled val="1"/>
        </dgm:presLayoutVars>
      </dgm:prSet>
      <dgm:spPr/>
    </dgm:pt>
    <dgm:pt modelId="{4EE7FF60-160F-438A-87B5-DB1770062B21}" type="pres">
      <dgm:prSet presAssocID="{23ED14F9-D9AF-4F3A-8B63-20E5D234A1F0}" presName="sibTrans" presStyleCnt="0"/>
      <dgm:spPr/>
    </dgm:pt>
    <dgm:pt modelId="{70B40EEE-A8E0-4716-A155-345E8163DA3F}" type="pres">
      <dgm:prSet presAssocID="{D014A691-CFF4-43E7-B0AD-326B9A6ECFE6}" presName="composite" presStyleCnt="0"/>
      <dgm:spPr/>
    </dgm:pt>
    <dgm:pt modelId="{89AFEE05-AE7C-4ABD-B9F1-D524BB475790}" type="pres">
      <dgm:prSet presAssocID="{D014A691-CFF4-43E7-B0AD-326B9A6ECFE6}" presName="rect1" presStyleLbl="bgImgPlace1" presStyleIdx="2" presStyleCnt="3"/>
      <dgm:spPr>
        <a:blipFill>
          <a:blip xmlns:r="http://schemas.openxmlformats.org/officeDocument/2006/relationships" r:embed="rId3"/>
          <a:srcRect/>
          <a:stretch>
            <a:fillRect l="-10000" r="-10000"/>
          </a:stretch>
        </a:blipFill>
      </dgm:spPr>
    </dgm:pt>
    <dgm:pt modelId="{C8661D3E-F158-4331-89D6-B48428ACFA28}" type="pres">
      <dgm:prSet presAssocID="{D014A691-CFF4-43E7-B0AD-326B9A6ECFE6}" presName="wedgeRectCallout1" presStyleLbl="node1" presStyleIdx="2" presStyleCnt="3">
        <dgm:presLayoutVars>
          <dgm:bulletEnabled val="1"/>
        </dgm:presLayoutVars>
      </dgm:prSet>
      <dgm:spPr/>
    </dgm:pt>
  </dgm:ptLst>
  <dgm:cxnLst>
    <dgm:cxn modelId="{3705CA07-01A3-42C1-9D00-DFB621B23508}" type="presOf" srcId="{AB229BA4-8799-437C-B3F4-45793303FD1D}" destId="{B4865E97-AF1D-47B4-97A7-644036687BE8}" srcOrd="0" destOrd="0" presId="urn:microsoft.com/office/officeart/2008/layout/BendingPictureCaptionList"/>
    <dgm:cxn modelId="{5FD8EB49-4EEF-47EB-99AB-E128E3986B9E}" type="presOf" srcId="{D014A691-CFF4-43E7-B0AD-326B9A6ECFE6}" destId="{C8661D3E-F158-4331-89D6-B48428ACFA28}" srcOrd="0" destOrd="0" presId="urn:microsoft.com/office/officeart/2008/layout/BendingPictureCaptionList"/>
    <dgm:cxn modelId="{45D0676B-E9EB-4E59-AE13-2E44682D55CE}" type="presOf" srcId="{2359BF18-2B25-4290-BB9A-1052541584EE}" destId="{41311F44-1C0C-4668-972A-FB520E975A41}" srcOrd="0" destOrd="0" presId="urn:microsoft.com/office/officeart/2008/layout/BendingPictureCaptionList"/>
    <dgm:cxn modelId="{8BA66B4F-0C27-4A6F-9EB6-AF89F03008E1}" srcId="{AB229BA4-8799-437C-B3F4-45793303FD1D}" destId="{D014A691-CFF4-43E7-B0AD-326B9A6ECFE6}" srcOrd="2" destOrd="0" parTransId="{B4399A6A-2EF8-4194-8830-A2C04FCEFD36}" sibTransId="{EFF97070-08FD-4A64-A715-6066EBB59D96}"/>
    <dgm:cxn modelId="{002C4A8D-D424-4C2D-ABDD-66F3B69C6105}" srcId="{AB229BA4-8799-437C-B3F4-45793303FD1D}" destId="{44467B0C-3F31-4A18-B359-6008D72E5C37}" srcOrd="0" destOrd="0" parTransId="{BD9567AD-B540-49F3-BFFB-864CC4D01892}" sibTransId="{0119799C-7797-4F0B-93B3-C65E91043FF7}"/>
    <dgm:cxn modelId="{305C79E9-AF6B-4A2C-B82F-1026914EE448}" srcId="{AB229BA4-8799-437C-B3F4-45793303FD1D}" destId="{2359BF18-2B25-4290-BB9A-1052541584EE}" srcOrd="1" destOrd="0" parTransId="{E8F7998D-0AF8-40D2-9F0C-DFBE59A23A31}" sibTransId="{23ED14F9-D9AF-4F3A-8B63-20E5D234A1F0}"/>
    <dgm:cxn modelId="{16BFCCF5-E58A-448A-94C5-F8FFF407F88E}" type="presOf" srcId="{44467B0C-3F31-4A18-B359-6008D72E5C37}" destId="{76AAFE19-09AC-4648-83AB-537D533296D3}" srcOrd="0" destOrd="0" presId="urn:microsoft.com/office/officeart/2008/layout/BendingPictureCaptionList"/>
    <dgm:cxn modelId="{F44F6C6D-59CA-452C-AF9B-54D2689300E3}" type="presParOf" srcId="{B4865E97-AF1D-47B4-97A7-644036687BE8}" destId="{DB4B9537-6721-4450-81A7-BB8BDF82FBA8}" srcOrd="0" destOrd="0" presId="urn:microsoft.com/office/officeart/2008/layout/BendingPictureCaptionList"/>
    <dgm:cxn modelId="{ABF4F9BB-B265-4390-85CB-7D671829606D}" type="presParOf" srcId="{DB4B9537-6721-4450-81A7-BB8BDF82FBA8}" destId="{92845A76-98F5-4F6A-993A-18515EFBABDE}" srcOrd="0" destOrd="0" presId="urn:microsoft.com/office/officeart/2008/layout/BendingPictureCaptionList"/>
    <dgm:cxn modelId="{7C3B1724-F7F5-4697-80DA-BAA08F3CFEE2}" type="presParOf" srcId="{DB4B9537-6721-4450-81A7-BB8BDF82FBA8}" destId="{76AAFE19-09AC-4648-83AB-537D533296D3}" srcOrd="1" destOrd="0" presId="urn:microsoft.com/office/officeart/2008/layout/BendingPictureCaptionList"/>
    <dgm:cxn modelId="{14571DC4-F910-4D62-A8F2-2FB90257943D}" type="presParOf" srcId="{B4865E97-AF1D-47B4-97A7-644036687BE8}" destId="{268D476D-6BC3-4DD7-824F-C6301E4A367B}" srcOrd="1" destOrd="0" presId="urn:microsoft.com/office/officeart/2008/layout/BendingPictureCaptionList"/>
    <dgm:cxn modelId="{80605CC2-91CA-4955-B866-1CD83A13399F}" type="presParOf" srcId="{B4865E97-AF1D-47B4-97A7-644036687BE8}" destId="{90AC047A-5E2E-41EE-8A9A-468C5C9DD79E}" srcOrd="2" destOrd="0" presId="urn:microsoft.com/office/officeart/2008/layout/BendingPictureCaptionList"/>
    <dgm:cxn modelId="{1F55F675-B60F-4C8C-A2AE-18B87416C1FE}" type="presParOf" srcId="{90AC047A-5E2E-41EE-8A9A-468C5C9DD79E}" destId="{6A878471-6C89-413A-9550-39311B1DB873}" srcOrd="0" destOrd="0" presId="urn:microsoft.com/office/officeart/2008/layout/BendingPictureCaptionList"/>
    <dgm:cxn modelId="{A0314E79-E0A0-4455-9177-97E95C728DBA}" type="presParOf" srcId="{90AC047A-5E2E-41EE-8A9A-468C5C9DD79E}" destId="{41311F44-1C0C-4668-972A-FB520E975A41}" srcOrd="1" destOrd="0" presId="urn:microsoft.com/office/officeart/2008/layout/BendingPictureCaptionList"/>
    <dgm:cxn modelId="{E09CE0C5-F84D-4FE0-A8BA-0F64BBC9DC06}" type="presParOf" srcId="{B4865E97-AF1D-47B4-97A7-644036687BE8}" destId="{4EE7FF60-160F-438A-87B5-DB1770062B21}" srcOrd="3" destOrd="0" presId="urn:microsoft.com/office/officeart/2008/layout/BendingPictureCaptionList"/>
    <dgm:cxn modelId="{0BFEDB0B-DEA8-49D6-BD34-FCFC12D4FC7D}" type="presParOf" srcId="{B4865E97-AF1D-47B4-97A7-644036687BE8}" destId="{70B40EEE-A8E0-4716-A155-345E8163DA3F}" srcOrd="4" destOrd="0" presId="urn:microsoft.com/office/officeart/2008/layout/BendingPictureCaptionList"/>
    <dgm:cxn modelId="{6D16D054-D641-4D9D-A27A-812E5777D671}" type="presParOf" srcId="{70B40EEE-A8E0-4716-A155-345E8163DA3F}" destId="{89AFEE05-AE7C-4ABD-B9F1-D524BB475790}" srcOrd="0" destOrd="0" presId="urn:microsoft.com/office/officeart/2008/layout/BendingPictureCaptionList"/>
    <dgm:cxn modelId="{EE3787DE-F976-41D8-99A6-ED02EA4E27FD}" type="presParOf" srcId="{70B40EEE-A8E0-4716-A155-345E8163DA3F}" destId="{C8661D3E-F158-4331-89D6-B48428ACFA2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26FED-980F-4DF2-9E3B-CF4651553378}">
      <dsp:nvSpPr>
        <dsp:cNvPr id="0" name=""/>
        <dsp:cNvSpPr/>
      </dsp:nvSpPr>
      <dsp:spPr>
        <a:xfrm>
          <a:off x="0" y="636"/>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021FFC-16A3-4ACC-BE64-A48B216D876C}">
      <dsp:nvSpPr>
        <dsp:cNvPr id="0" name=""/>
        <dsp:cNvSpPr/>
      </dsp:nvSpPr>
      <dsp:spPr>
        <a:xfrm>
          <a:off x="0" y="636"/>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Tim Chapman</a:t>
          </a:r>
          <a:r>
            <a:rPr lang="en-US" sz="1600" b="0" i="0" kern="1200" dirty="0">
              <a:solidFill>
                <a:srgbClr val="000000"/>
              </a:solidFill>
              <a:effectLst/>
            </a:rPr>
            <a:t>, International Peace Garden, Dunseith </a:t>
          </a:r>
          <a:endParaRPr lang="en-US" sz="1600" kern="1200" dirty="0"/>
        </a:p>
      </dsp:txBody>
      <dsp:txXfrm>
        <a:off x="0" y="636"/>
        <a:ext cx="7624689" cy="372234"/>
      </dsp:txXfrm>
    </dsp:sp>
    <dsp:sp modelId="{D438E0A5-4D2E-4C8B-BD90-89FAA511C891}">
      <dsp:nvSpPr>
        <dsp:cNvPr id="0" name=""/>
        <dsp:cNvSpPr/>
      </dsp:nvSpPr>
      <dsp:spPr>
        <a:xfrm>
          <a:off x="0" y="372870"/>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A3B4FE-67F4-4A04-84ED-151DC74DC1D1}">
      <dsp:nvSpPr>
        <dsp:cNvPr id="0" name=""/>
        <dsp:cNvSpPr/>
      </dsp:nvSpPr>
      <dsp:spPr>
        <a:xfrm>
          <a:off x="0" y="372870"/>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Myrna Hanson</a:t>
          </a:r>
          <a:r>
            <a:rPr lang="en-US" sz="1600" b="0" i="0" kern="1200">
              <a:solidFill>
                <a:srgbClr val="000000"/>
              </a:solidFill>
              <a:effectLst/>
            </a:rPr>
            <a:t>, Vice President, Community of Care, Casselton</a:t>
          </a:r>
          <a:endParaRPr lang="en-US" sz="1600" kern="1200" dirty="0"/>
        </a:p>
      </dsp:txBody>
      <dsp:txXfrm>
        <a:off x="0" y="372870"/>
        <a:ext cx="7624689" cy="372234"/>
      </dsp:txXfrm>
    </dsp:sp>
    <dsp:sp modelId="{158B6FA1-A256-421D-9BE9-603C73F45093}">
      <dsp:nvSpPr>
        <dsp:cNvPr id="0" name=""/>
        <dsp:cNvSpPr/>
      </dsp:nvSpPr>
      <dsp:spPr>
        <a:xfrm>
          <a:off x="0" y="745104"/>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1AD282-5C1D-445F-AFF5-A26E8D2A7A9B}">
      <dsp:nvSpPr>
        <dsp:cNvPr id="0" name=""/>
        <dsp:cNvSpPr/>
      </dsp:nvSpPr>
      <dsp:spPr>
        <a:xfrm>
          <a:off x="0" y="745104"/>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dirty="0">
              <a:solidFill>
                <a:srgbClr val="00488F"/>
              </a:solidFill>
              <a:effectLst/>
            </a:rPr>
            <a:t>Sue Omdalen</a:t>
          </a:r>
          <a:r>
            <a:rPr lang="en-US" sz="1600" b="0" i="0" kern="1200" dirty="0">
              <a:solidFill>
                <a:srgbClr val="000000"/>
              </a:solidFill>
              <a:effectLst/>
            </a:rPr>
            <a:t>, Secretary, Essentia Health Foundation, Fargo, CFRE</a:t>
          </a:r>
          <a:endParaRPr lang="en-US" sz="1600" kern="1200" dirty="0"/>
        </a:p>
      </dsp:txBody>
      <dsp:txXfrm>
        <a:off x="0" y="745104"/>
        <a:ext cx="7624689" cy="372234"/>
      </dsp:txXfrm>
    </dsp:sp>
    <dsp:sp modelId="{4F7DAFE6-4A38-4888-A352-6516DE7B6BB8}">
      <dsp:nvSpPr>
        <dsp:cNvPr id="0" name=""/>
        <dsp:cNvSpPr/>
      </dsp:nvSpPr>
      <dsp:spPr>
        <a:xfrm>
          <a:off x="0" y="1117338"/>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0A6284-C6F0-4926-B244-5443EA0AF678}">
      <dsp:nvSpPr>
        <dsp:cNvPr id="0" name=""/>
        <dsp:cNvSpPr/>
      </dsp:nvSpPr>
      <dsp:spPr>
        <a:xfrm>
          <a:off x="0" y="1117338"/>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Anne Stoll</a:t>
          </a:r>
          <a:r>
            <a:rPr lang="en-US" sz="1600" b="0" i="0" kern="1200">
              <a:solidFill>
                <a:srgbClr val="000000"/>
              </a:solidFill>
              <a:effectLst/>
            </a:rPr>
            <a:t>, Treasurer, Eide Bailly, Fargo</a:t>
          </a:r>
          <a:endParaRPr lang="en-US" sz="1600" kern="1200" dirty="0"/>
        </a:p>
      </dsp:txBody>
      <dsp:txXfrm>
        <a:off x="0" y="1117338"/>
        <a:ext cx="7624689" cy="372234"/>
      </dsp:txXfrm>
    </dsp:sp>
    <dsp:sp modelId="{BA7278F7-4110-46E1-84D1-F6DCB5071F7F}">
      <dsp:nvSpPr>
        <dsp:cNvPr id="0" name=""/>
        <dsp:cNvSpPr/>
      </dsp:nvSpPr>
      <dsp:spPr>
        <a:xfrm>
          <a:off x="0" y="1489572"/>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E8F17-FC23-4702-99BB-A8FFB4D4C2D2}">
      <dsp:nvSpPr>
        <dsp:cNvPr id="0" name=""/>
        <dsp:cNvSpPr/>
      </dsp:nvSpPr>
      <dsp:spPr>
        <a:xfrm>
          <a:off x="0" y="1489572"/>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Becca Baumbach</a:t>
          </a:r>
          <a:r>
            <a:rPr lang="en-US" sz="1600" b="0" i="0" kern="1200">
              <a:solidFill>
                <a:srgbClr val="000000"/>
              </a:solidFill>
              <a:effectLst/>
            </a:rPr>
            <a:t>, Community Foundation of Grand Forks, East Grand Forks &amp; Region </a:t>
          </a:r>
          <a:endParaRPr lang="en-US" sz="1600" kern="1200" dirty="0"/>
        </a:p>
      </dsp:txBody>
      <dsp:txXfrm>
        <a:off x="0" y="1489572"/>
        <a:ext cx="7624689" cy="372234"/>
      </dsp:txXfrm>
    </dsp:sp>
    <dsp:sp modelId="{94CE6055-08A1-4C21-9DD8-3DF2CF9D98DC}">
      <dsp:nvSpPr>
        <dsp:cNvPr id="0" name=""/>
        <dsp:cNvSpPr/>
      </dsp:nvSpPr>
      <dsp:spPr>
        <a:xfrm>
          <a:off x="0" y="1861806"/>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414C75-5F00-4FD0-A079-5E2251F475CA}">
      <dsp:nvSpPr>
        <dsp:cNvPr id="0" name=""/>
        <dsp:cNvSpPr/>
      </dsp:nvSpPr>
      <dsp:spPr>
        <a:xfrm>
          <a:off x="0" y="1861806"/>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Casondra Duckworth</a:t>
          </a:r>
          <a:r>
            <a:rPr lang="en-US" sz="1600" b="0" i="0" kern="1200">
              <a:solidFill>
                <a:srgbClr val="000000"/>
              </a:solidFill>
              <a:effectLst/>
            </a:rPr>
            <a:t>, Jeremiah Program, Fargo</a:t>
          </a:r>
          <a:endParaRPr lang="en-US" sz="1600" kern="1200" dirty="0"/>
        </a:p>
      </dsp:txBody>
      <dsp:txXfrm>
        <a:off x="0" y="1861806"/>
        <a:ext cx="7624689" cy="372234"/>
      </dsp:txXfrm>
    </dsp:sp>
    <dsp:sp modelId="{1741E0E7-39F2-4F6B-9CA7-081C02A337D7}">
      <dsp:nvSpPr>
        <dsp:cNvPr id="0" name=""/>
        <dsp:cNvSpPr/>
      </dsp:nvSpPr>
      <dsp:spPr>
        <a:xfrm>
          <a:off x="0" y="2234040"/>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C7340-EE6F-4CE2-B459-2453B8FEA5E1}">
      <dsp:nvSpPr>
        <dsp:cNvPr id="0" name=""/>
        <dsp:cNvSpPr/>
      </dsp:nvSpPr>
      <dsp:spPr>
        <a:xfrm>
          <a:off x="0" y="2234040"/>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Michelle Erickson</a:t>
          </a:r>
          <a:r>
            <a:rPr lang="en-US" sz="1600" b="0" i="0" kern="1200">
              <a:solidFill>
                <a:srgbClr val="000000"/>
              </a:solidFill>
              <a:effectLst/>
            </a:rPr>
            <a:t>, Abused Adult Resource Center, Bismarck</a:t>
          </a:r>
          <a:endParaRPr lang="en-US" sz="1600" kern="1200" dirty="0"/>
        </a:p>
      </dsp:txBody>
      <dsp:txXfrm>
        <a:off x="0" y="2234040"/>
        <a:ext cx="7624689" cy="372234"/>
      </dsp:txXfrm>
    </dsp:sp>
    <dsp:sp modelId="{F156FD4F-953D-48CF-9AC6-E9B851E094E2}">
      <dsp:nvSpPr>
        <dsp:cNvPr id="0" name=""/>
        <dsp:cNvSpPr/>
      </dsp:nvSpPr>
      <dsp:spPr>
        <a:xfrm>
          <a:off x="0" y="2606274"/>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61C6F-C36F-4E78-9A94-256B819DA914}">
      <dsp:nvSpPr>
        <dsp:cNvPr id="0" name=""/>
        <dsp:cNvSpPr/>
      </dsp:nvSpPr>
      <dsp:spPr>
        <a:xfrm>
          <a:off x="0" y="2606274"/>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Melanie Gaebe</a:t>
          </a:r>
          <a:r>
            <a:rPr lang="en-US" sz="1600" b="0" i="0" kern="1200">
              <a:solidFill>
                <a:srgbClr val="000000"/>
              </a:solidFill>
              <a:effectLst/>
            </a:rPr>
            <a:t>, Alzheimer’s Association, Statewide</a:t>
          </a:r>
          <a:endParaRPr lang="en-US" sz="1600" kern="1200" dirty="0"/>
        </a:p>
      </dsp:txBody>
      <dsp:txXfrm>
        <a:off x="0" y="2606274"/>
        <a:ext cx="7624689" cy="372234"/>
      </dsp:txXfrm>
    </dsp:sp>
    <dsp:sp modelId="{C094613C-AD98-40F7-9044-76F4AE81378F}">
      <dsp:nvSpPr>
        <dsp:cNvPr id="0" name=""/>
        <dsp:cNvSpPr/>
      </dsp:nvSpPr>
      <dsp:spPr>
        <a:xfrm>
          <a:off x="0" y="2978508"/>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29BAC-2398-4BB7-9C5E-C6B135A5B364}">
      <dsp:nvSpPr>
        <dsp:cNvPr id="0" name=""/>
        <dsp:cNvSpPr/>
      </dsp:nvSpPr>
      <dsp:spPr>
        <a:xfrm>
          <a:off x="0" y="2978508"/>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Patrick Kirby</a:t>
          </a:r>
          <a:r>
            <a:rPr lang="en-US" sz="1600" b="0" i="0" kern="1200">
              <a:solidFill>
                <a:srgbClr val="000000"/>
              </a:solidFill>
              <a:effectLst/>
            </a:rPr>
            <a:t>, Do Good Better Consulting, Fargo</a:t>
          </a:r>
          <a:endParaRPr lang="en-US" sz="1600" kern="1200" dirty="0"/>
        </a:p>
      </dsp:txBody>
      <dsp:txXfrm>
        <a:off x="0" y="2978508"/>
        <a:ext cx="7624689" cy="372234"/>
      </dsp:txXfrm>
    </dsp:sp>
    <dsp:sp modelId="{42F53C89-EB1C-49EA-85AB-9A9FA3E102DA}">
      <dsp:nvSpPr>
        <dsp:cNvPr id="0" name=""/>
        <dsp:cNvSpPr/>
      </dsp:nvSpPr>
      <dsp:spPr>
        <a:xfrm>
          <a:off x="0" y="3350742"/>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BFFC99-C11B-4F16-8023-48037BC322F8}">
      <dsp:nvSpPr>
        <dsp:cNvPr id="0" name=""/>
        <dsp:cNvSpPr/>
      </dsp:nvSpPr>
      <dsp:spPr>
        <a:xfrm>
          <a:off x="0" y="3350742"/>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Tracy LeDuc,</a:t>
          </a:r>
          <a:r>
            <a:rPr lang="en-US" sz="1600" b="0" i="0" kern="1200">
              <a:solidFill>
                <a:srgbClr val="000000"/>
              </a:solidFill>
              <a:effectLst/>
            </a:rPr>
            <a:t> Community Violence Intervention Center, Grand Forks</a:t>
          </a:r>
          <a:endParaRPr lang="en-US" sz="1600" kern="1200" dirty="0"/>
        </a:p>
      </dsp:txBody>
      <dsp:txXfrm>
        <a:off x="0" y="3350742"/>
        <a:ext cx="7624689" cy="372234"/>
      </dsp:txXfrm>
    </dsp:sp>
    <dsp:sp modelId="{2D47D262-A66A-455F-8CE1-7D6F3A1EFA3B}">
      <dsp:nvSpPr>
        <dsp:cNvPr id="0" name=""/>
        <dsp:cNvSpPr/>
      </dsp:nvSpPr>
      <dsp:spPr>
        <a:xfrm>
          <a:off x="0" y="3722976"/>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780F6E-2477-4CDE-9E65-7A054E5E0E0B}">
      <dsp:nvSpPr>
        <dsp:cNvPr id="0" name=""/>
        <dsp:cNvSpPr/>
      </dsp:nvSpPr>
      <dsp:spPr>
        <a:xfrm>
          <a:off x="0" y="3722976"/>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Gayla Sherman</a:t>
          </a:r>
          <a:r>
            <a:rPr lang="en-US" sz="1600" b="0" i="0" kern="1200">
              <a:solidFill>
                <a:srgbClr val="000000"/>
              </a:solidFill>
              <a:effectLst/>
            </a:rPr>
            <a:t>, Missouri Slope Foundation, Bismarck</a:t>
          </a:r>
          <a:endParaRPr lang="en-US" sz="1600" kern="1200" dirty="0"/>
        </a:p>
      </dsp:txBody>
      <dsp:txXfrm>
        <a:off x="0" y="3722976"/>
        <a:ext cx="7624689" cy="372234"/>
      </dsp:txXfrm>
    </dsp:sp>
    <dsp:sp modelId="{6592B6FE-6004-4831-ACEC-393A9491163F}">
      <dsp:nvSpPr>
        <dsp:cNvPr id="0" name=""/>
        <dsp:cNvSpPr/>
      </dsp:nvSpPr>
      <dsp:spPr>
        <a:xfrm>
          <a:off x="0" y="4095210"/>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998BAF-EC80-48A9-AC7A-79494C6227A4}">
      <dsp:nvSpPr>
        <dsp:cNvPr id="0" name=""/>
        <dsp:cNvSpPr/>
      </dsp:nvSpPr>
      <dsp:spPr>
        <a:xfrm>
          <a:off x="0" y="4095210"/>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Stacy Schaffer</a:t>
          </a:r>
          <a:r>
            <a:rPr lang="en-US" sz="1600" b="0" i="0" kern="1200">
              <a:solidFill>
                <a:srgbClr val="000000"/>
              </a:solidFill>
              <a:effectLst/>
            </a:rPr>
            <a:t>, 31:8 Project, Bismarck </a:t>
          </a:r>
          <a:endParaRPr lang="en-US" sz="1600" kern="1200" dirty="0"/>
        </a:p>
      </dsp:txBody>
      <dsp:txXfrm>
        <a:off x="0" y="4095210"/>
        <a:ext cx="7624689" cy="372234"/>
      </dsp:txXfrm>
    </dsp:sp>
    <dsp:sp modelId="{D9FBF2A6-6883-4A2A-9F7E-5393A52C9D34}">
      <dsp:nvSpPr>
        <dsp:cNvPr id="0" name=""/>
        <dsp:cNvSpPr/>
      </dsp:nvSpPr>
      <dsp:spPr>
        <a:xfrm>
          <a:off x="0" y="4467444"/>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01156-73BA-4F69-B6AB-63E6EFDA8E84}">
      <dsp:nvSpPr>
        <dsp:cNvPr id="0" name=""/>
        <dsp:cNvSpPr/>
      </dsp:nvSpPr>
      <dsp:spPr>
        <a:xfrm>
          <a:off x="0" y="4467444"/>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Lyndsay Ulrickson</a:t>
          </a:r>
          <a:r>
            <a:rPr lang="en-US" sz="1600" b="0" i="0" kern="1200">
              <a:solidFill>
                <a:srgbClr val="000000"/>
              </a:solidFill>
              <a:effectLst/>
            </a:rPr>
            <a:t>, Bush Foundation, Statewide</a:t>
          </a:r>
          <a:endParaRPr lang="en-US" sz="1600" kern="1200" dirty="0"/>
        </a:p>
      </dsp:txBody>
      <dsp:txXfrm>
        <a:off x="0" y="4467444"/>
        <a:ext cx="7624689" cy="372234"/>
      </dsp:txXfrm>
    </dsp:sp>
    <dsp:sp modelId="{E5F53633-7E0E-4936-B3D2-423D91506FF1}">
      <dsp:nvSpPr>
        <dsp:cNvPr id="0" name=""/>
        <dsp:cNvSpPr/>
      </dsp:nvSpPr>
      <dsp:spPr>
        <a:xfrm>
          <a:off x="0" y="4839678"/>
          <a:ext cx="7624689"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F30D80-5477-4662-9CB8-492D286D3EE8}">
      <dsp:nvSpPr>
        <dsp:cNvPr id="0" name=""/>
        <dsp:cNvSpPr/>
      </dsp:nvSpPr>
      <dsp:spPr>
        <a:xfrm>
          <a:off x="0" y="4839678"/>
          <a:ext cx="7624689" cy="372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rgbClr val="00488F"/>
              </a:solidFill>
              <a:effectLst/>
            </a:rPr>
            <a:t>Murray Sagsveen</a:t>
          </a:r>
          <a:r>
            <a:rPr lang="en-US" sz="1600" b="0" i="0" kern="1200">
              <a:solidFill>
                <a:srgbClr val="000000"/>
              </a:solidFill>
              <a:effectLst/>
            </a:rPr>
            <a:t>, JD, Attorney</a:t>
          </a:r>
          <a:endParaRPr lang="en-US" sz="1600" kern="1200" dirty="0"/>
        </a:p>
      </dsp:txBody>
      <dsp:txXfrm>
        <a:off x="0" y="4839678"/>
        <a:ext cx="7624689" cy="37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6C45C-C86A-402B-8C9C-4D025E105E6E}">
      <dsp:nvSpPr>
        <dsp:cNvPr id="0" name=""/>
        <dsp:cNvSpPr/>
      </dsp:nvSpPr>
      <dsp:spPr>
        <a:xfrm rot="5400000">
          <a:off x="-285204" y="1347441"/>
          <a:ext cx="1268046" cy="153344"/>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DF2478-E3FE-48E2-A514-D8E6977ADA53}">
      <dsp:nvSpPr>
        <dsp:cNvPr id="0" name=""/>
        <dsp:cNvSpPr/>
      </dsp:nvSpPr>
      <dsp:spPr>
        <a:xfrm>
          <a:off x="3139" y="533209"/>
          <a:ext cx="1703829" cy="1022297"/>
        </a:xfrm>
        <a:prstGeom prst="roundRect">
          <a:avLst>
            <a:gd name="adj" fmla="val 10000"/>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 Connected</a:t>
          </a:r>
        </a:p>
      </dsp:txBody>
      <dsp:txXfrm>
        <a:off x="33081" y="563151"/>
        <a:ext cx="1643945" cy="962413"/>
      </dsp:txXfrm>
    </dsp:sp>
    <dsp:sp modelId="{432BA84B-7480-4028-A761-E749033B9649}">
      <dsp:nvSpPr>
        <dsp:cNvPr id="0" name=""/>
        <dsp:cNvSpPr/>
      </dsp:nvSpPr>
      <dsp:spPr>
        <a:xfrm rot="5400000">
          <a:off x="-285204" y="2625314"/>
          <a:ext cx="1268046" cy="153344"/>
        </a:xfrm>
        <a:prstGeom prst="rect">
          <a:avLst/>
        </a:prstGeom>
        <a:solidFill>
          <a:schemeClr val="accent5">
            <a:hueOff val="-1103764"/>
            <a:satOff val="4423"/>
            <a:lumOff val="9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D926474-038E-4A68-9E28-7A6415245F77}">
      <dsp:nvSpPr>
        <dsp:cNvPr id="0" name=""/>
        <dsp:cNvSpPr/>
      </dsp:nvSpPr>
      <dsp:spPr>
        <a:xfrm>
          <a:off x="3139" y="1811081"/>
          <a:ext cx="1703829" cy="1022297"/>
        </a:xfrm>
        <a:prstGeom prst="roundRect">
          <a:avLst>
            <a:gd name="adj" fmla="val 10000"/>
          </a:avLst>
        </a:prstGeom>
        <a:solidFill>
          <a:schemeClr val="accent5">
            <a:hueOff val="-993388"/>
            <a:satOff val="3981"/>
            <a:lumOff val="863"/>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Save Money. </a:t>
          </a:r>
        </a:p>
      </dsp:txBody>
      <dsp:txXfrm>
        <a:off x="33081" y="1841023"/>
        <a:ext cx="1643945" cy="962413"/>
      </dsp:txXfrm>
    </dsp:sp>
    <dsp:sp modelId="{445A30A9-518E-4A9D-B4CD-B0F76DFE63CB}">
      <dsp:nvSpPr>
        <dsp:cNvPr id="0" name=""/>
        <dsp:cNvSpPr/>
      </dsp:nvSpPr>
      <dsp:spPr>
        <a:xfrm rot="5400000">
          <a:off x="-285204" y="3903186"/>
          <a:ext cx="1268046" cy="153344"/>
        </a:xfrm>
        <a:prstGeom prst="rect">
          <a:avLst/>
        </a:prstGeom>
        <a:solidFill>
          <a:schemeClr val="accent5">
            <a:hueOff val="-2207528"/>
            <a:satOff val="8847"/>
            <a:lumOff val="191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9E0F27-995D-4ED5-B24F-1B688E7EC638}">
      <dsp:nvSpPr>
        <dsp:cNvPr id="0" name=""/>
        <dsp:cNvSpPr/>
      </dsp:nvSpPr>
      <dsp:spPr>
        <a:xfrm>
          <a:off x="3139" y="3088954"/>
          <a:ext cx="1703829" cy="1022297"/>
        </a:xfrm>
        <a:prstGeom prst="roundRect">
          <a:avLst>
            <a:gd name="adj" fmla="val 10000"/>
          </a:avLst>
        </a:prstGeom>
        <a:solidFill>
          <a:schemeClr val="accent5">
            <a:hueOff val="-1986775"/>
            <a:satOff val="7962"/>
            <a:lumOff val="172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Save Time. </a:t>
          </a:r>
        </a:p>
      </dsp:txBody>
      <dsp:txXfrm>
        <a:off x="33081" y="3118896"/>
        <a:ext cx="1643945" cy="962413"/>
      </dsp:txXfrm>
    </dsp:sp>
    <dsp:sp modelId="{9A747FEF-EB1C-48BE-B1BC-23CA1BED6C4D}">
      <dsp:nvSpPr>
        <dsp:cNvPr id="0" name=""/>
        <dsp:cNvSpPr/>
      </dsp:nvSpPr>
      <dsp:spPr>
        <a:xfrm>
          <a:off x="353731" y="4542122"/>
          <a:ext cx="2256267" cy="153344"/>
        </a:xfrm>
        <a:prstGeom prst="rect">
          <a:avLst/>
        </a:prstGeom>
        <a:solidFill>
          <a:schemeClr val="accent5">
            <a:hueOff val="-3311292"/>
            <a:satOff val="13270"/>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5D62F6-63F6-42C7-A1F2-2855CE742D17}">
      <dsp:nvSpPr>
        <dsp:cNvPr id="0" name=""/>
        <dsp:cNvSpPr/>
      </dsp:nvSpPr>
      <dsp:spPr>
        <a:xfrm>
          <a:off x="3139" y="4366826"/>
          <a:ext cx="1703829" cy="1022297"/>
        </a:xfrm>
        <a:prstGeom prst="roundRect">
          <a:avLst>
            <a:gd name="adj" fmla="val 10000"/>
          </a:avLst>
        </a:prstGeom>
        <a:solidFill>
          <a:schemeClr val="accent5">
            <a:hueOff val="-2980163"/>
            <a:satOff val="11943"/>
            <a:lumOff val="258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Raise Money. </a:t>
          </a:r>
        </a:p>
      </dsp:txBody>
      <dsp:txXfrm>
        <a:off x="33081" y="4396768"/>
        <a:ext cx="1643945" cy="962413"/>
      </dsp:txXfrm>
    </dsp:sp>
    <dsp:sp modelId="{45A16FCA-596F-430B-8AA8-595A4DB0CB80}">
      <dsp:nvSpPr>
        <dsp:cNvPr id="0" name=""/>
        <dsp:cNvSpPr/>
      </dsp:nvSpPr>
      <dsp:spPr>
        <a:xfrm rot="16200000">
          <a:off x="1980889" y="3903186"/>
          <a:ext cx="1268046" cy="153344"/>
        </a:xfrm>
        <a:prstGeom prst="rect">
          <a:avLst/>
        </a:prstGeom>
        <a:solidFill>
          <a:schemeClr val="accent5">
            <a:hueOff val="-4415056"/>
            <a:satOff val="17694"/>
            <a:lumOff val="38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FB43B1-D6B4-457E-8BFE-A35365FA2D9C}">
      <dsp:nvSpPr>
        <dsp:cNvPr id="0" name=""/>
        <dsp:cNvSpPr/>
      </dsp:nvSpPr>
      <dsp:spPr>
        <a:xfrm>
          <a:off x="2269233" y="4366826"/>
          <a:ext cx="1703829" cy="1022297"/>
        </a:xfrm>
        <a:prstGeom prst="roundRect">
          <a:avLst>
            <a:gd name="adj" fmla="val 10000"/>
          </a:avLst>
        </a:prstGeom>
        <a:solidFill>
          <a:schemeClr val="accent5">
            <a:hueOff val="-3973551"/>
            <a:satOff val="15924"/>
            <a:lumOff val="345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Effectively Manage. </a:t>
          </a:r>
        </a:p>
      </dsp:txBody>
      <dsp:txXfrm>
        <a:off x="2299175" y="4396768"/>
        <a:ext cx="1643945" cy="962413"/>
      </dsp:txXfrm>
    </dsp:sp>
    <dsp:sp modelId="{782E8507-4036-45CE-B6DD-45DB30358FDB}">
      <dsp:nvSpPr>
        <dsp:cNvPr id="0" name=""/>
        <dsp:cNvSpPr/>
      </dsp:nvSpPr>
      <dsp:spPr>
        <a:xfrm rot="16200000">
          <a:off x="1980889" y="2625314"/>
          <a:ext cx="1268046" cy="153344"/>
        </a:xfrm>
        <a:prstGeom prst="rect">
          <a:avLst/>
        </a:prstGeom>
        <a:solidFill>
          <a:schemeClr val="accent5">
            <a:hueOff val="-5518820"/>
            <a:satOff val="22117"/>
            <a:lumOff val="479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91A4EA-CEEA-4F38-9AC9-7873BA31B1CD}">
      <dsp:nvSpPr>
        <dsp:cNvPr id="0" name=""/>
        <dsp:cNvSpPr/>
      </dsp:nvSpPr>
      <dsp:spPr>
        <a:xfrm>
          <a:off x="2269233" y="3088954"/>
          <a:ext cx="1703829" cy="1022297"/>
        </a:xfrm>
        <a:prstGeom prst="roundRect">
          <a:avLst>
            <a:gd name="adj" fmla="val 10000"/>
          </a:avLst>
        </a:prstGeom>
        <a:solidFill>
          <a:schemeClr val="accent5">
            <a:hueOff val="-4966938"/>
            <a:satOff val="19906"/>
            <a:lumOff val="4314"/>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Successfully Advocate. </a:t>
          </a:r>
        </a:p>
      </dsp:txBody>
      <dsp:txXfrm>
        <a:off x="2299175" y="3118896"/>
        <a:ext cx="1643945" cy="962413"/>
      </dsp:txXfrm>
    </dsp:sp>
    <dsp:sp modelId="{044D7196-4EF1-4EA2-BC2D-7C523208D107}">
      <dsp:nvSpPr>
        <dsp:cNvPr id="0" name=""/>
        <dsp:cNvSpPr/>
      </dsp:nvSpPr>
      <dsp:spPr>
        <a:xfrm rot="16200000">
          <a:off x="1980889" y="1347441"/>
          <a:ext cx="1268046" cy="153344"/>
        </a:xfrm>
        <a:prstGeom prst="rect">
          <a:avLst/>
        </a:prstGeom>
        <a:solidFill>
          <a:schemeClr val="accent5">
            <a:hueOff val="-6622584"/>
            <a:satOff val="26541"/>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CB72CB-817D-45EC-A71B-967F48F2F14C}">
      <dsp:nvSpPr>
        <dsp:cNvPr id="0" name=""/>
        <dsp:cNvSpPr/>
      </dsp:nvSpPr>
      <dsp:spPr>
        <a:xfrm>
          <a:off x="2269233" y="1811081"/>
          <a:ext cx="1703829" cy="1022297"/>
        </a:xfrm>
        <a:prstGeom prst="roundRect">
          <a:avLst>
            <a:gd name="adj" fmla="val 10000"/>
          </a:avLst>
        </a:prstGeom>
        <a:solidFill>
          <a:schemeClr val="accent5">
            <a:hueOff val="-5960326"/>
            <a:satOff val="23887"/>
            <a:lumOff val="517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Demonstrate Leadership.</a:t>
          </a:r>
        </a:p>
      </dsp:txBody>
      <dsp:txXfrm>
        <a:off x="2299175" y="1841023"/>
        <a:ext cx="1643945" cy="962413"/>
      </dsp:txXfrm>
    </dsp:sp>
    <dsp:sp modelId="{B45FCB66-F72A-4C58-A19B-74F30AE7F01F}">
      <dsp:nvSpPr>
        <dsp:cNvPr id="0" name=""/>
        <dsp:cNvSpPr/>
      </dsp:nvSpPr>
      <dsp:spPr>
        <a:xfrm>
          <a:off x="2619825" y="708505"/>
          <a:ext cx="2256267" cy="153344"/>
        </a:xfrm>
        <a:prstGeom prst="rect">
          <a:avLst/>
        </a:prstGeom>
        <a:solidFill>
          <a:schemeClr val="accent5">
            <a:hueOff val="-7726349"/>
            <a:satOff val="30964"/>
            <a:lumOff val="67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A2A61E-25D1-428E-A578-ACC94FF62021}">
      <dsp:nvSpPr>
        <dsp:cNvPr id="0" name=""/>
        <dsp:cNvSpPr/>
      </dsp:nvSpPr>
      <dsp:spPr>
        <a:xfrm>
          <a:off x="2269233" y="533209"/>
          <a:ext cx="1703829" cy="1022297"/>
        </a:xfrm>
        <a:prstGeom prst="roundRect">
          <a:avLst>
            <a:gd name="adj" fmla="val 10000"/>
          </a:avLst>
        </a:prstGeom>
        <a:solidFill>
          <a:schemeClr val="accent5">
            <a:hueOff val="-6953714"/>
            <a:satOff val="27868"/>
            <a:lumOff val="604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Foster Collaboration.</a:t>
          </a:r>
        </a:p>
      </dsp:txBody>
      <dsp:txXfrm>
        <a:off x="2299175" y="563151"/>
        <a:ext cx="1643945" cy="962413"/>
      </dsp:txXfrm>
    </dsp:sp>
    <dsp:sp modelId="{4A473A56-231F-4670-AF0D-95BA4A38EE43}">
      <dsp:nvSpPr>
        <dsp:cNvPr id="0" name=""/>
        <dsp:cNvSpPr/>
      </dsp:nvSpPr>
      <dsp:spPr>
        <a:xfrm rot="5400000">
          <a:off x="4246982" y="1347441"/>
          <a:ext cx="1268046" cy="153344"/>
        </a:xfrm>
        <a:prstGeom prst="rect">
          <a:avLst/>
        </a:prstGeom>
        <a:solidFill>
          <a:schemeClr val="accent5">
            <a:hueOff val="-8830112"/>
            <a:satOff val="35388"/>
            <a:lumOff val="76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B51FFB-4582-44F9-B0D0-2F5C80EF74FD}">
      <dsp:nvSpPr>
        <dsp:cNvPr id="0" name=""/>
        <dsp:cNvSpPr/>
      </dsp:nvSpPr>
      <dsp:spPr>
        <a:xfrm>
          <a:off x="4535326" y="533209"/>
          <a:ext cx="1703829" cy="1022297"/>
        </a:xfrm>
        <a:prstGeom prst="roundRect">
          <a:avLst>
            <a:gd name="adj" fmla="val 10000"/>
          </a:avLst>
        </a:prstGeom>
        <a:solidFill>
          <a:schemeClr val="accent5">
            <a:hueOff val="-7947101"/>
            <a:satOff val="31849"/>
            <a:lumOff val="690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Strive for Excellence. </a:t>
          </a:r>
        </a:p>
      </dsp:txBody>
      <dsp:txXfrm>
        <a:off x="4565268" y="563151"/>
        <a:ext cx="1643945" cy="962413"/>
      </dsp:txXfrm>
    </dsp:sp>
    <dsp:sp modelId="{22BEA19E-006D-48D9-94AA-E97BBD6FEDBB}">
      <dsp:nvSpPr>
        <dsp:cNvPr id="0" name=""/>
        <dsp:cNvSpPr/>
      </dsp:nvSpPr>
      <dsp:spPr>
        <a:xfrm rot="5400000">
          <a:off x="4246982" y="2625314"/>
          <a:ext cx="1268046" cy="153344"/>
        </a:xfrm>
        <a:prstGeom prst="rect">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C7D446-0B91-447B-975D-0B37A0338CE3}">
      <dsp:nvSpPr>
        <dsp:cNvPr id="0" name=""/>
        <dsp:cNvSpPr/>
      </dsp:nvSpPr>
      <dsp:spPr>
        <a:xfrm>
          <a:off x="4535326" y="1811081"/>
          <a:ext cx="1703829" cy="1022297"/>
        </a:xfrm>
        <a:prstGeom prst="roundRect">
          <a:avLst>
            <a:gd name="adj" fmla="val 10000"/>
          </a:avLst>
        </a:prstGeom>
        <a:solidFill>
          <a:schemeClr val="accent5">
            <a:hueOff val="-8940489"/>
            <a:satOff val="35830"/>
            <a:lumOff val="7765"/>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Make an Impact. </a:t>
          </a:r>
        </a:p>
      </dsp:txBody>
      <dsp:txXfrm>
        <a:off x="4565268" y="1841023"/>
        <a:ext cx="1643945" cy="962413"/>
      </dsp:txXfrm>
    </dsp:sp>
    <dsp:sp modelId="{9F77E06D-509C-45D3-BCF0-7D446EF622CC}">
      <dsp:nvSpPr>
        <dsp:cNvPr id="0" name=""/>
        <dsp:cNvSpPr/>
      </dsp:nvSpPr>
      <dsp:spPr>
        <a:xfrm>
          <a:off x="4535326" y="3088954"/>
          <a:ext cx="1703829" cy="1022297"/>
        </a:xfrm>
        <a:prstGeom prst="roundRect">
          <a:avLst>
            <a:gd name="adj" fmla="val 10000"/>
          </a:avLst>
        </a:prstGeom>
        <a:solidFill>
          <a:schemeClr val="accent5">
            <a:hueOff val="-9933876"/>
            <a:satOff val="39811"/>
            <a:lumOff val="8628"/>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Better Together.</a:t>
          </a:r>
        </a:p>
      </dsp:txBody>
      <dsp:txXfrm>
        <a:off x="4565268" y="3118896"/>
        <a:ext cx="1643945" cy="962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42488-9683-48DE-A51C-B1D3A57B9357}">
      <dsp:nvSpPr>
        <dsp:cNvPr id="0" name=""/>
        <dsp:cNvSpPr/>
      </dsp:nvSpPr>
      <dsp:spPr>
        <a:xfrm>
          <a:off x="293227" y="743972"/>
          <a:ext cx="908208" cy="9082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161413-3082-41E7-B14D-8BD753316E78}">
      <dsp:nvSpPr>
        <dsp:cNvPr id="0" name=""/>
        <dsp:cNvSpPr/>
      </dsp:nvSpPr>
      <dsp:spPr>
        <a:xfrm>
          <a:off x="486780" y="937525"/>
          <a:ext cx="521103" cy="5211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8A0460-C63B-4FE9-8238-20FD8B9DA163}">
      <dsp:nvSpPr>
        <dsp:cNvPr id="0" name=""/>
        <dsp:cNvSpPr/>
      </dsp:nvSpPr>
      <dsp:spPr>
        <a:xfrm>
          <a:off x="2898" y="193506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Monthly Newsletter</a:t>
          </a:r>
        </a:p>
      </dsp:txBody>
      <dsp:txXfrm>
        <a:off x="2898" y="1935066"/>
        <a:ext cx="1488867" cy="595546"/>
      </dsp:txXfrm>
    </dsp:sp>
    <dsp:sp modelId="{657605D9-B277-4B9A-AD4B-AF1C9DB5360C}">
      <dsp:nvSpPr>
        <dsp:cNvPr id="0" name=""/>
        <dsp:cNvSpPr/>
      </dsp:nvSpPr>
      <dsp:spPr>
        <a:xfrm>
          <a:off x="2042646" y="743972"/>
          <a:ext cx="908208" cy="9082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708F9B-27F3-43B9-A112-116F188E272C}">
      <dsp:nvSpPr>
        <dsp:cNvPr id="0" name=""/>
        <dsp:cNvSpPr/>
      </dsp:nvSpPr>
      <dsp:spPr>
        <a:xfrm>
          <a:off x="2236199" y="937525"/>
          <a:ext cx="521103" cy="5211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A4E6F4-62AD-439A-BA67-8D47C9260C8A}">
      <dsp:nvSpPr>
        <dsp:cNvPr id="0" name=""/>
        <dsp:cNvSpPr/>
      </dsp:nvSpPr>
      <dsp:spPr>
        <a:xfrm>
          <a:off x="1752317" y="193506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Special Events</a:t>
          </a:r>
        </a:p>
      </dsp:txBody>
      <dsp:txXfrm>
        <a:off x="1752317" y="1935066"/>
        <a:ext cx="1488867" cy="595546"/>
      </dsp:txXfrm>
    </dsp:sp>
    <dsp:sp modelId="{CABF241F-86F8-4F77-8C5B-BEBAC95A3E56}">
      <dsp:nvSpPr>
        <dsp:cNvPr id="0" name=""/>
        <dsp:cNvSpPr/>
      </dsp:nvSpPr>
      <dsp:spPr>
        <a:xfrm>
          <a:off x="3792065" y="743972"/>
          <a:ext cx="908208" cy="9082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5547D-97CB-4D6E-9749-8ABF8606E5D3}">
      <dsp:nvSpPr>
        <dsp:cNvPr id="0" name=""/>
        <dsp:cNvSpPr/>
      </dsp:nvSpPr>
      <dsp:spPr>
        <a:xfrm>
          <a:off x="3985618" y="937525"/>
          <a:ext cx="521103" cy="5211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A451A-D0CC-40F9-B78D-1EE7B4A0A168}">
      <dsp:nvSpPr>
        <dsp:cNvPr id="0" name=""/>
        <dsp:cNvSpPr/>
      </dsp:nvSpPr>
      <dsp:spPr>
        <a:xfrm>
          <a:off x="3501736" y="193506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Funding Opportunities</a:t>
          </a:r>
        </a:p>
      </dsp:txBody>
      <dsp:txXfrm>
        <a:off x="3501736" y="1935066"/>
        <a:ext cx="1488867" cy="595546"/>
      </dsp:txXfrm>
    </dsp:sp>
    <dsp:sp modelId="{A347B0A0-4DE3-4287-8255-8AC5F0FF800E}">
      <dsp:nvSpPr>
        <dsp:cNvPr id="0" name=""/>
        <dsp:cNvSpPr/>
      </dsp:nvSpPr>
      <dsp:spPr>
        <a:xfrm>
          <a:off x="5541484" y="743972"/>
          <a:ext cx="908208" cy="90820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0E05B-DDAC-4040-9D52-2990422C645B}">
      <dsp:nvSpPr>
        <dsp:cNvPr id="0" name=""/>
        <dsp:cNvSpPr/>
      </dsp:nvSpPr>
      <dsp:spPr>
        <a:xfrm>
          <a:off x="5735037" y="937525"/>
          <a:ext cx="521103" cy="5211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BB8B-1A61-4A5B-A853-8423BFE67D7A}">
      <dsp:nvSpPr>
        <dsp:cNvPr id="0" name=""/>
        <dsp:cNvSpPr/>
      </dsp:nvSpPr>
      <dsp:spPr>
        <a:xfrm>
          <a:off x="5251155" y="1935066"/>
          <a:ext cx="1488867" cy="595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Learning Lookout</a:t>
          </a:r>
        </a:p>
      </dsp:txBody>
      <dsp:txXfrm>
        <a:off x="5251155" y="1935066"/>
        <a:ext cx="1488867" cy="5955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45A76-98F5-4F6A-993A-18515EFBABDE}">
      <dsp:nvSpPr>
        <dsp:cNvPr id="0" name=""/>
        <dsp:cNvSpPr/>
      </dsp:nvSpPr>
      <dsp:spPr>
        <a:xfrm>
          <a:off x="1368750" y="2543"/>
          <a:ext cx="2807477" cy="2245981"/>
        </a:xfrm>
        <a:prstGeom prst="rect">
          <a:avLst/>
        </a:prstGeom>
        <a:blipFill>
          <a:blip xmlns:r="http://schemas.openxmlformats.org/officeDocument/2006/relationships" r:embed="rId1"/>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AFE19-09AC-4648-83AB-537D533296D3}">
      <dsp:nvSpPr>
        <dsp:cNvPr id="0" name=""/>
        <dsp:cNvSpPr/>
      </dsp:nvSpPr>
      <dsp:spPr>
        <a:xfrm>
          <a:off x="1621423" y="2023927"/>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Dana Hager</a:t>
          </a:r>
        </a:p>
      </dsp:txBody>
      <dsp:txXfrm>
        <a:off x="1621423" y="2023927"/>
        <a:ext cx="2498654" cy="786093"/>
      </dsp:txXfrm>
    </dsp:sp>
    <dsp:sp modelId="{6A878471-6C89-413A-9550-39311B1DB873}">
      <dsp:nvSpPr>
        <dsp:cNvPr id="0" name=""/>
        <dsp:cNvSpPr/>
      </dsp:nvSpPr>
      <dsp:spPr>
        <a:xfrm>
          <a:off x="4456975" y="2543"/>
          <a:ext cx="2807477" cy="22459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311F44-1C0C-4668-972A-FB520E975A41}">
      <dsp:nvSpPr>
        <dsp:cNvPr id="0" name=""/>
        <dsp:cNvSpPr/>
      </dsp:nvSpPr>
      <dsp:spPr>
        <a:xfrm>
          <a:off x="4709648" y="2023927"/>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Shannon Schutt</a:t>
          </a:r>
        </a:p>
      </dsp:txBody>
      <dsp:txXfrm>
        <a:off x="4709648" y="2023927"/>
        <a:ext cx="2498654" cy="786093"/>
      </dsp:txXfrm>
    </dsp:sp>
    <dsp:sp modelId="{89AFEE05-AE7C-4ABD-B9F1-D524BB475790}">
      <dsp:nvSpPr>
        <dsp:cNvPr id="0" name=""/>
        <dsp:cNvSpPr/>
      </dsp:nvSpPr>
      <dsp:spPr>
        <a:xfrm>
          <a:off x="2912863" y="3090768"/>
          <a:ext cx="2807477" cy="2245981"/>
        </a:xfrm>
        <a:prstGeom prst="rect">
          <a:avLst/>
        </a:prstGeom>
        <a:blipFill>
          <a:blip xmlns:r="http://schemas.openxmlformats.org/officeDocument/2006/relationships" r:embed="rId3"/>
          <a:srcRect/>
          <a:stretch>
            <a:fillRect l="-10000" r="-10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61D3E-F158-4331-89D6-B48428ACFA28}">
      <dsp:nvSpPr>
        <dsp:cNvPr id="0" name=""/>
        <dsp:cNvSpPr/>
      </dsp:nvSpPr>
      <dsp:spPr>
        <a:xfrm>
          <a:off x="3165536" y="5112152"/>
          <a:ext cx="2498654" cy="786093"/>
        </a:xfrm>
        <a:prstGeom prst="wedgeRectCallout">
          <a:avLst>
            <a:gd name="adj1" fmla="val 20250"/>
            <a:gd name="adj2" fmla="val -607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Michaela Kauk</a:t>
          </a:r>
        </a:p>
      </dsp:txBody>
      <dsp:txXfrm>
        <a:off x="3165536" y="5112152"/>
        <a:ext cx="2498654" cy="78609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descr="A pie chart with numbers and text&#10;&#10;Description automatically generated">
          <a:extLst xmlns:a="http://schemas.openxmlformats.org/drawingml/2006/main">
            <a:ext uri="{FF2B5EF4-FFF2-40B4-BE49-F238E27FC236}">
              <a16:creationId xmlns:a16="http://schemas.microsoft.com/office/drawing/2014/main" id="{7F48DE98-1009-41F7-3F2B-EA6E1295052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623549" y="0"/>
          <a:ext cx="3768603" cy="307118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3" name="Picture 2" descr="A pie chart with text&#10;&#10;Description automatically generated">
          <a:extLst xmlns:a="http://schemas.openxmlformats.org/drawingml/2006/main">
            <a:ext uri="{FF2B5EF4-FFF2-40B4-BE49-F238E27FC236}">
              <a16:creationId xmlns:a16="http://schemas.microsoft.com/office/drawing/2014/main" id="{8D06963A-C6FD-BEBC-66C0-054C0BA4DDF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0" y="0"/>
          <a:ext cx="5420481" cy="4020111"/>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00DA5-1625-4E3C-B4FC-4F7D9CD1A089}" type="datetimeFigureOut">
              <a:rPr lang="en-US" smtClean="0"/>
              <a:t>5/28/2024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1C96B-BCA1-4379-8262-CD0C6AC78795}" type="slidenum">
              <a:rPr lang="en-US" smtClean="0"/>
              <a:t>‹#›</a:t>
            </a:fld>
            <a:endParaRPr lang="en-US"/>
          </a:p>
        </p:txBody>
      </p:sp>
    </p:spTree>
    <p:extLst>
      <p:ext uri="{BB962C8B-B14F-4D97-AF65-F5344CB8AC3E}">
        <p14:creationId xmlns:p14="http://schemas.microsoft.com/office/powerpoint/2010/main" val="215320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E14B80-D215-4523-A138-0FD66A08FE74}" type="slidenum">
              <a:rPr lang="en-US"/>
              <a:pPr/>
              <a:t>14</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83592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C0F68-1FEF-4691-82C4-2E5B4E28D81C}" type="slidenum">
              <a:rPr lang="en-US"/>
              <a:pPr/>
              <a:t>17</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r>
              <a:rPr lang="en-US" dirty="0"/>
              <a:t>Annual</a:t>
            </a:r>
            <a:r>
              <a:rPr lang="en-US" baseline="0" dirty="0"/>
              <a:t> dues $2,500 (minimum) – based on members (max of $10K)</a:t>
            </a:r>
          </a:p>
          <a:p>
            <a:endParaRPr lang="en-US" baseline="0" dirty="0"/>
          </a:p>
          <a:p>
            <a:r>
              <a:rPr lang="en-US" baseline="0" dirty="0"/>
              <a:t>NCN staff of 8</a:t>
            </a:r>
          </a:p>
          <a:p>
            <a:endParaRPr lang="en-US" baseline="0" dirty="0"/>
          </a:p>
          <a:p>
            <a:r>
              <a:rPr lang="en-US" baseline="0" dirty="0"/>
              <a:t>Critical to NDANO’s success</a:t>
            </a:r>
          </a:p>
          <a:p>
            <a:r>
              <a:rPr lang="en-US" baseline="0" dirty="0"/>
              <a:t>--Monthly policy calls (recommendations to board on agenda and strategy)</a:t>
            </a:r>
          </a:p>
          <a:p>
            <a:r>
              <a:rPr lang="en-US" baseline="0" dirty="0"/>
              <a:t>--Listservs for policy, resource development, training, membership, communication</a:t>
            </a:r>
          </a:p>
          <a:p>
            <a:r>
              <a:rPr lang="en-US" baseline="0" dirty="0"/>
              <a:t>--Regular calls on above (i.e., annual conference round-up, e-learning, fundraising, etc.)</a:t>
            </a:r>
          </a:p>
          <a:p>
            <a:endParaRPr lang="en-US" baseline="0" dirty="0"/>
          </a:p>
          <a:p>
            <a:r>
              <a:rPr lang="en-US" dirty="0"/>
              <a:t>Dana are you on any of the NCN committees?</a:t>
            </a:r>
            <a:endParaRPr lang="en-US" baseline="0" dirty="0"/>
          </a:p>
          <a:p>
            <a:endParaRPr lang="en-US" dirty="0"/>
          </a:p>
        </p:txBody>
      </p:sp>
    </p:spTree>
    <p:extLst>
      <p:ext uri="{BB962C8B-B14F-4D97-AF65-F5344CB8AC3E}">
        <p14:creationId xmlns:p14="http://schemas.microsoft.com/office/powerpoint/2010/main" val="176218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9781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7256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4907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25859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008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3211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0833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09322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57502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04729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5/28/2024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19685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5/28/2024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372355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22.png"/><Relationship Id="rId5" Type="http://schemas.openxmlformats.org/officeDocument/2006/relationships/diagramLayout" Target="../diagrams/layout3.xml"/><Relationship Id="rId10" Type="http://schemas.openxmlformats.org/officeDocument/2006/relationships/image" Target="../media/image21.jpg"/><Relationship Id="rId4" Type="http://schemas.openxmlformats.org/officeDocument/2006/relationships/diagramData" Target="../diagrams/data3.xml"/><Relationship Id="rId9"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_7hAxmKxGxo?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159FD57-1C8D-4D25-AC1B-6C6B24524265}"/>
              </a:ext>
            </a:extLst>
          </p:cNvPr>
          <p:cNvSpPr>
            <a:spLocks noGrp="1"/>
          </p:cNvSpPr>
          <p:nvPr>
            <p:ph type="ctrTitle"/>
          </p:nvPr>
        </p:nvSpPr>
        <p:spPr>
          <a:xfrm>
            <a:off x="1088790" y="2543645"/>
            <a:ext cx="7296258" cy="1503185"/>
          </a:xfrm>
        </p:spPr>
        <p:txBody>
          <a:bodyPr>
            <a:normAutofit/>
          </a:bodyPr>
          <a:lstStyle/>
          <a:p>
            <a:r>
              <a:rPr lang="en-US" sz="8800" b="1" dirty="0">
                <a:latin typeface="+mn-lt"/>
              </a:rPr>
              <a:t>Welcome</a:t>
            </a:r>
            <a:endParaRPr lang="en-US" sz="8000" b="1" dirty="0">
              <a:latin typeface="+mn-lt"/>
            </a:endParaRPr>
          </a:p>
        </p:txBody>
      </p:sp>
      <p:grpSp>
        <p:nvGrpSpPr>
          <p:cNvPr id="10" name="Group 9">
            <a:extLst>
              <a:ext uri="{FF2B5EF4-FFF2-40B4-BE49-F238E27FC236}">
                <a16:creationId xmlns:a16="http://schemas.microsoft.com/office/drawing/2014/main" id="{B4314702-4D7B-8D8C-57D7-F8806026A1EA}"/>
              </a:ext>
            </a:extLst>
          </p:cNvPr>
          <p:cNvGrpSpPr/>
          <p:nvPr/>
        </p:nvGrpSpPr>
        <p:grpSpPr>
          <a:xfrm>
            <a:off x="104721" y="6281978"/>
            <a:ext cx="3876472" cy="347548"/>
            <a:chOff x="104721" y="6281978"/>
            <a:chExt cx="3876472" cy="347548"/>
          </a:xfrm>
        </p:grpSpPr>
        <p:pic>
          <p:nvPicPr>
            <p:cNvPr id="11" name="Picture 10">
              <a:extLst>
                <a:ext uri="{FF2B5EF4-FFF2-40B4-BE49-F238E27FC236}">
                  <a16:creationId xmlns:a16="http://schemas.microsoft.com/office/drawing/2014/main" id="{FB88DEBF-AA32-725C-52F0-F25BFA4E5C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2" name="TextBox 11">
              <a:extLst>
                <a:ext uri="{FF2B5EF4-FFF2-40B4-BE49-F238E27FC236}">
                  <a16:creationId xmlns:a16="http://schemas.microsoft.com/office/drawing/2014/main" id="{BABFD902-C69A-23B9-B69C-BA1C51A21F28}"/>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cxnSp>
        <p:nvCxnSpPr>
          <p:cNvPr id="4" name="Straight Connector 3">
            <a:extLst>
              <a:ext uri="{FF2B5EF4-FFF2-40B4-BE49-F238E27FC236}">
                <a16:creationId xmlns:a16="http://schemas.microsoft.com/office/drawing/2014/main" id="{7B46B5F1-0D42-45BC-24FD-1BFFBAF3AFB9}"/>
              </a:ext>
            </a:extLst>
          </p:cNvPr>
          <p:cNvCxnSpPr>
            <a:cxnSpLocks/>
          </p:cNvCxnSpPr>
          <p:nvPr/>
        </p:nvCxnSpPr>
        <p:spPr>
          <a:xfrm>
            <a:off x="1088790" y="3881889"/>
            <a:ext cx="48626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4">
            <a:extLst>
              <a:ext uri="{FF2B5EF4-FFF2-40B4-BE49-F238E27FC236}">
                <a16:creationId xmlns:a16="http://schemas.microsoft.com/office/drawing/2014/main" id="{35A86A46-04F2-0FD7-B617-6E4EC73B8D53}"/>
              </a:ext>
            </a:extLst>
          </p:cNvPr>
          <p:cNvSpPr>
            <a:spLocks noGrp="1"/>
          </p:cNvSpPr>
          <p:nvPr>
            <p:ph type="subTitle" idx="1"/>
          </p:nvPr>
        </p:nvSpPr>
        <p:spPr>
          <a:xfrm>
            <a:off x="1088790" y="3977900"/>
            <a:ext cx="7296258" cy="1498040"/>
          </a:xfrm>
        </p:spPr>
        <p:txBody>
          <a:bodyPr/>
          <a:lstStyle/>
          <a:p>
            <a:pPr marL="0" indent="0">
              <a:lnSpc>
                <a:spcPct val="100000"/>
              </a:lnSpc>
              <a:spcBef>
                <a:spcPts val="0"/>
              </a:spcBef>
              <a:buNone/>
            </a:pPr>
            <a:r>
              <a:rPr lang="en-US" sz="4000" dirty="0">
                <a:solidFill>
                  <a:schemeClr val="bg1"/>
                </a:solidFill>
                <a:ea typeface="Malgun Gothic Semilight" panose="020B0502040204020203" pitchFamily="34" charset="-128"/>
                <a:cs typeface="Malgun Gothic Semilight" panose="020B0502040204020203" pitchFamily="34" charset="-128"/>
              </a:rPr>
              <a:t>Annual Member Meeting</a:t>
            </a:r>
          </a:p>
          <a:p>
            <a:pPr marL="0" indent="0">
              <a:lnSpc>
                <a:spcPct val="100000"/>
              </a:lnSpc>
              <a:spcBef>
                <a:spcPts val="0"/>
              </a:spcBef>
              <a:buNone/>
            </a:pPr>
            <a:r>
              <a:rPr lang="en-US" sz="2800" dirty="0">
                <a:solidFill>
                  <a:schemeClr val="bg1"/>
                </a:solidFill>
                <a:ea typeface="Malgun Gothic Semilight" panose="020B0502040204020203" pitchFamily="34" charset="-128"/>
                <a:cs typeface="Malgun Gothic Semilight" panose="020B0502040204020203" pitchFamily="34" charset="-128"/>
              </a:rPr>
              <a:t>May 30, 2024</a:t>
            </a:r>
          </a:p>
          <a:p>
            <a:endParaRPr lang="en-US" dirty="0"/>
          </a:p>
        </p:txBody>
      </p:sp>
      <p:sp>
        <p:nvSpPr>
          <p:cNvPr id="2" name="Rectangle 1">
            <a:extLst>
              <a:ext uri="{FF2B5EF4-FFF2-40B4-BE49-F238E27FC236}">
                <a16:creationId xmlns:a16="http://schemas.microsoft.com/office/drawing/2014/main" id="{7BDEA361-8DA6-BB63-2358-F2E86ACE8BA3}"/>
              </a:ext>
            </a:extLst>
          </p:cNvPr>
          <p:cNvSpPr/>
          <p:nvPr/>
        </p:nvSpPr>
        <p:spPr>
          <a:xfrm>
            <a:off x="0" y="722386"/>
            <a:ext cx="9201444" cy="104485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pic>
        <p:nvPicPr>
          <p:cNvPr id="13" name="Picture 12">
            <a:extLst>
              <a:ext uri="{FF2B5EF4-FFF2-40B4-BE49-F238E27FC236}">
                <a16:creationId xmlns:a16="http://schemas.microsoft.com/office/drawing/2014/main" id="{EEB5059C-1A61-6D9B-BEF9-2DD61BABC2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149" y="885988"/>
            <a:ext cx="7863540" cy="717649"/>
          </a:xfrm>
          <a:prstGeom prst="rect">
            <a:avLst/>
          </a:prstGeom>
        </p:spPr>
      </p:pic>
    </p:spTree>
    <p:extLst>
      <p:ext uri="{BB962C8B-B14F-4D97-AF65-F5344CB8AC3E}">
        <p14:creationId xmlns:p14="http://schemas.microsoft.com/office/powerpoint/2010/main" val="4115788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5500" spc="-100"/>
              <a:t>2023</a:t>
            </a:r>
            <a:br>
              <a:rPr lang="en-US" sz="5500" spc="-100"/>
            </a:br>
            <a:r>
              <a:rPr lang="en-US" sz="5500" spc="-100"/>
              <a:t>Associate</a:t>
            </a:r>
            <a:br>
              <a:rPr lang="en-US" sz="5500" spc="-100"/>
            </a:br>
            <a:r>
              <a:rPr lang="en-US" sz="5500" spc="-100"/>
              <a:t>Membership</a:t>
            </a:r>
            <a:br>
              <a:rPr lang="en-US" sz="5500" spc="-100"/>
            </a:br>
            <a:r>
              <a:rPr lang="en-US" sz="5500" spc="-100"/>
              <a:t>(30)</a:t>
            </a:r>
          </a:p>
        </p:txBody>
      </p:sp>
      <p:pic>
        <p:nvPicPr>
          <p:cNvPr id="6" name="Picture 5" descr="May be an image of text that says 'A Adobe Givebutter Insurance Group Uc Veracity Pros Mutual of America Financial Group&quot; SECURA INSURANCE COMPANIES np LARSEN LARSEN AUCTIONCO Bain agency EideBailly DoGoodBetter NDANO ND Arts FARGO AV ideo SCHMITZ- HOLMSTROM NS dlus PAGEL HAGER Attorneys BREMER thank you! BANK NDANO ASSOCIATE MEMBERS BradyMartz For your commitment to help stregthen the nonprofit sector! HK Wahpeton Park Board Consulting, D0 MIDCO FOUNDATION NORTH COMMUNITY HEALTH FOHC CENTER KEAGUEOf CITIES EPRO FORMS ProfessionalFor UNIVERSITY MARY M CPAs. BUSINESS DVISORS WIDMER ROEL MARJENS ACCOUNTING Bank hat scg nonprofits'">
            <a:extLst>
              <a:ext uri="{FF2B5EF4-FFF2-40B4-BE49-F238E27FC236}">
                <a16:creationId xmlns:a16="http://schemas.microsoft.com/office/drawing/2014/main" id="{9104637E-D81E-2B71-69B1-FAD703851D58}"/>
              </a:ext>
            </a:extLst>
          </p:cNvPr>
          <p:cNvPicPr>
            <a:picLocks noChangeAspect="1"/>
          </p:cNvPicPr>
          <p:nvPr/>
        </p:nvPicPr>
        <p:blipFill rotWithShape="1">
          <a:blip r:embed="rId2">
            <a:extLst>
              <a:ext uri="{28A0092B-C50C-407E-A947-70E740481C1C}">
                <a14:useLocalDpi xmlns:a14="http://schemas.microsoft.com/office/drawing/2010/main" val="0"/>
              </a:ext>
            </a:extLst>
          </a:blip>
          <a:srcRect r="-1" b="16280"/>
          <a:stretch/>
        </p:blipFill>
        <p:spPr bwMode="auto">
          <a:xfrm>
            <a:off x="5120640" y="759599"/>
            <a:ext cx="6367271" cy="5330650"/>
          </a:xfrm>
          <a:prstGeom prst="rect">
            <a:avLst/>
          </a:prstGeom>
          <a:noFill/>
        </p:spPr>
      </p:pic>
      <p:sp>
        <p:nvSpPr>
          <p:cNvPr id="19" name="Rectangle 18">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35F18C5B-C7DC-7F73-9BC5-FDFC9029CA5B}"/>
              </a:ext>
            </a:extLst>
          </p:cNvPr>
          <p:cNvGrpSpPr/>
          <p:nvPr/>
        </p:nvGrpSpPr>
        <p:grpSpPr>
          <a:xfrm>
            <a:off x="152347" y="6303226"/>
            <a:ext cx="3876472" cy="347548"/>
            <a:chOff x="104721" y="6281978"/>
            <a:chExt cx="3876472" cy="347548"/>
          </a:xfrm>
        </p:grpSpPr>
        <p:pic>
          <p:nvPicPr>
            <p:cNvPr id="8" name="Picture 7">
              <a:extLst>
                <a:ext uri="{FF2B5EF4-FFF2-40B4-BE49-F238E27FC236}">
                  <a16:creationId xmlns:a16="http://schemas.microsoft.com/office/drawing/2014/main" id="{44341A7E-861E-C0B6-0A7E-967F3E843C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9" name="TextBox 8">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8027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1145" name="Rectangle 69">
            <a:extLst>
              <a:ext uri="{FF2B5EF4-FFF2-40B4-BE49-F238E27FC236}">
                <a16:creationId xmlns:a16="http://schemas.microsoft.com/office/drawing/2014/main" id="{3CF2F991-C2EB-7966-F411-976CD7BB871E}"/>
              </a:ext>
            </a:extLst>
          </p:cNvPr>
          <p:cNvGraphicFramePr>
            <a:graphicFrameLocks noGrp="1"/>
          </p:cNvGraphicFramePr>
          <p:nvPr>
            <p:ph idx="1"/>
            <p:extLst>
              <p:ext uri="{D42A27DB-BD31-4B8C-83A1-F6EECF244321}">
                <p14:modId xmlns:p14="http://schemas.microsoft.com/office/powerpoint/2010/main" val="2329321236"/>
              </p:ext>
            </p:extLst>
          </p:nvPr>
        </p:nvGraphicFramePr>
        <p:xfrm>
          <a:off x="3869267" y="372140"/>
          <a:ext cx="6242296" cy="5922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8" name="Rectangle 2">
            <a:extLst>
              <a:ext uri="{FF2B5EF4-FFF2-40B4-BE49-F238E27FC236}">
                <a16:creationId xmlns:a16="http://schemas.microsoft.com/office/drawing/2014/main" id="{99CD351F-465A-E0F1-3255-5A9565C61EB4}"/>
              </a:ext>
            </a:extLst>
          </p:cNvPr>
          <p:cNvSpPr>
            <a:spLocks noGrp="1" noChangeArrowheads="1"/>
          </p:cNvSpPr>
          <p:nvPr>
            <p:ph type="title"/>
          </p:nvPr>
        </p:nvSpPr>
        <p:spPr>
          <a:xfrm>
            <a:off x="252919" y="1123837"/>
            <a:ext cx="2947482" cy="4601183"/>
          </a:xfrm>
        </p:spPr>
        <p:txBody>
          <a:bodyPr>
            <a:normAutofit/>
          </a:bodyPr>
          <a:lstStyle/>
          <a:p>
            <a:r>
              <a:rPr lang="en-US" altLang="en-US" b="1" dirty="0"/>
              <a:t>Why Belong To NDANO?</a:t>
            </a:r>
          </a:p>
        </p:txBody>
      </p:sp>
      <p:pic>
        <p:nvPicPr>
          <p:cNvPr id="19460" name="Picture 3" descr="A group of people in a circle with text&#10;&#10;Description automatically generated">
            <a:extLst>
              <a:ext uri="{FF2B5EF4-FFF2-40B4-BE49-F238E27FC236}">
                <a16:creationId xmlns:a16="http://schemas.microsoft.com/office/drawing/2014/main" id="{0BE24F3E-F5FD-ED22-1101-3A43FD8BF98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40018" y="4726172"/>
            <a:ext cx="1173833" cy="11471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87218-A81E-B069-733B-A7D6843F3DF8}"/>
              </a:ext>
            </a:extLst>
          </p:cNvPr>
          <p:cNvSpPr>
            <a:spLocks noGrp="1"/>
          </p:cNvSpPr>
          <p:nvPr>
            <p:ph type="title"/>
          </p:nvPr>
        </p:nvSpPr>
        <p:spPr>
          <a:xfrm>
            <a:off x="998728" y="513080"/>
            <a:ext cx="2834640" cy="777240"/>
          </a:xfrm>
        </p:spPr>
        <p:txBody>
          <a:bodyPr/>
          <a:lstStyle/>
          <a:p>
            <a:r>
              <a:rPr lang="en-US" dirty="0"/>
              <a:t>2023</a:t>
            </a:r>
          </a:p>
        </p:txBody>
      </p:sp>
      <p:pic>
        <p:nvPicPr>
          <p:cNvPr id="6" name="Picture Placeholder 5" descr="A group of people posing for a photo&#10;&#10;Description automatically generated">
            <a:extLst>
              <a:ext uri="{FF2B5EF4-FFF2-40B4-BE49-F238E27FC236}">
                <a16:creationId xmlns:a16="http://schemas.microsoft.com/office/drawing/2014/main" id="{2D99F416-B4D8-339B-05BB-8D04EAD5883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6208" b="6208"/>
          <a:stretch>
            <a:fillRect/>
          </a:stretch>
        </p:blipFill>
        <p:spPr/>
      </p:pic>
      <p:sp>
        <p:nvSpPr>
          <p:cNvPr id="4" name="Text Placeholder 3">
            <a:extLst>
              <a:ext uri="{FF2B5EF4-FFF2-40B4-BE49-F238E27FC236}">
                <a16:creationId xmlns:a16="http://schemas.microsoft.com/office/drawing/2014/main" id="{E340AA76-050D-E590-0045-D30EA6D0E704}"/>
              </a:ext>
            </a:extLst>
          </p:cNvPr>
          <p:cNvSpPr>
            <a:spLocks noGrp="1"/>
          </p:cNvSpPr>
          <p:nvPr>
            <p:ph type="body" sz="half" idx="2"/>
          </p:nvPr>
        </p:nvSpPr>
        <p:spPr>
          <a:xfrm>
            <a:off x="259378" y="3194020"/>
            <a:ext cx="2964688" cy="2706624"/>
          </a:xfrm>
        </p:spPr>
        <p:txBody>
          <a:bodyPr>
            <a:normAutofit/>
          </a:bodyPr>
          <a:lstStyle/>
          <a:p>
            <a:r>
              <a:rPr lang="en-US" b="0" i="0" dirty="0">
                <a:solidFill>
                  <a:schemeClr val="bg1"/>
                </a:solidFill>
                <a:effectLst/>
              </a:rPr>
              <a:t>2023 Nonprofit Legislative Champion - Rep. Mary Schneider </a:t>
            </a:r>
            <a:endParaRPr lang="en-US" dirty="0">
              <a:solidFill>
                <a:schemeClr val="bg1"/>
              </a:solidFill>
            </a:endParaRPr>
          </a:p>
          <a:p>
            <a:r>
              <a:rPr lang="en-US" b="0" i="0" dirty="0">
                <a:solidFill>
                  <a:schemeClr val="bg1"/>
                </a:solidFill>
                <a:effectLst/>
              </a:rPr>
              <a:t>Partnership Building Award - Community Foundation of Grand Forks, East Grand Forks &amp; Region</a:t>
            </a:r>
            <a:endParaRPr lang="en-US" dirty="0">
              <a:solidFill>
                <a:schemeClr val="bg1"/>
              </a:solidFill>
            </a:endParaRPr>
          </a:p>
          <a:p>
            <a:r>
              <a:rPr lang="en-US" b="0" i="0" dirty="0">
                <a:solidFill>
                  <a:schemeClr val="bg1"/>
                </a:solidFill>
                <a:effectLst/>
              </a:rPr>
              <a:t>Emerging Leader Award - Ted </a:t>
            </a:r>
            <a:r>
              <a:rPr lang="en-US" b="0" i="0" dirty="0" err="1">
                <a:solidFill>
                  <a:schemeClr val="bg1"/>
                </a:solidFill>
                <a:effectLst/>
              </a:rPr>
              <a:t>Uecker</a:t>
            </a:r>
            <a:endParaRPr lang="en-US" dirty="0">
              <a:solidFill>
                <a:schemeClr val="bg1"/>
              </a:solidFill>
            </a:endParaRPr>
          </a:p>
          <a:p>
            <a:r>
              <a:rPr lang="en-US" b="0" i="0" dirty="0">
                <a:solidFill>
                  <a:schemeClr val="bg1"/>
                </a:solidFill>
                <a:effectLst/>
              </a:rPr>
              <a:t>Walt Odegaard Leadership Award - Kurt Snyder</a:t>
            </a:r>
            <a:endParaRPr lang="en-US" dirty="0">
              <a:solidFill>
                <a:schemeClr val="bg1"/>
              </a:solidFill>
            </a:endParaRPr>
          </a:p>
          <a:p>
            <a:endParaRPr lang="en-US" dirty="0"/>
          </a:p>
        </p:txBody>
      </p:sp>
      <p:pic>
        <p:nvPicPr>
          <p:cNvPr id="8" name="Picture 7" descr="A green and blue sign with white text&#10;&#10;Description automatically generated">
            <a:extLst>
              <a:ext uri="{FF2B5EF4-FFF2-40B4-BE49-F238E27FC236}">
                <a16:creationId xmlns:a16="http://schemas.microsoft.com/office/drawing/2014/main" id="{30DA8B90-9198-2FDB-435A-F4CEC8C20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0320"/>
            <a:ext cx="3483444" cy="1741722"/>
          </a:xfrm>
          <a:prstGeom prst="rect">
            <a:avLst/>
          </a:prstGeom>
        </p:spPr>
      </p:pic>
    </p:spTree>
    <p:extLst>
      <p:ext uri="{BB962C8B-B14F-4D97-AF65-F5344CB8AC3E}">
        <p14:creationId xmlns:p14="http://schemas.microsoft.com/office/powerpoint/2010/main" val="857363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6E07-72B7-435D-8C55-A85B38175988}"/>
              </a:ext>
            </a:extLst>
          </p:cNvPr>
          <p:cNvSpPr>
            <a:spLocks noGrp="1"/>
          </p:cNvSpPr>
          <p:nvPr>
            <p:ph type="title"/>
          </p:nvPr>
        </p:nvSpPr>
        <p:spPr/>
        <p:txBody>
          <a:bodyPr>
            <a:normAutofit/>
          </a:bodyPr>
          <a:lstStyle/>
          <a:p>
            <a:r>
              <a:rPr lang="en-US" sz="6000" dirty="0">
                <a:latin typeface="+mn-lt"/>
              </a:rPr>
              <a:t>Educate</a:t>
            </a:r>
          </a:p>
        </p:txBody>
      </p:sp>
      <p:sp>
        <p:nvSpPr>
          <p:cNvPr id="3" name="Content Placeholder 2">
            <a:extLst>
              <a:ext uri="{FF2B5EF4-FFF2-40B4-BE49-F238E27FC236}">
                <a16:creationId xmlns:a16="http://schemas.microsoft.com/office/drawing/2014/main" id="{9B42B19B-8523-4BAC-96DE-8E66C955FE05}"/>
              </a:ext>
            </a:extLst>
          </p:cNvPr>
          <p:cNvSpPr>
            <a:spLocks noGrp="1"/>
          </p:cNvSpPr>
          <p:nvPr>
            <p:ph idx="1"/>
          </p:nvPr>
        </p:nvSpPr>
        <p:spPr>
          <a:xfrm>
            <a:off x="3574271" y="1520196"/>
            <a:ext cx="7692883" cy="4761782"/>
          </a:xfrm>
        </p:spPr>
        <p:txBody>
          <a:bodyPr>
            <a:noAutofit/>
          </a:bodyPr>
          <a:lstStyle/>
          <a:p>
            <a:pPr marL="0" marR="0" lvl="0" indent="0">
              <a:spcBef>
                <a:spcPts val="0"/>
              </a:spcBef>
              <a:spcAft>
                <a:spcPts val="600"/>
              </a:spcAft>
              <a:buNone/>
            </a:pPr>
            <a:r>
              <a:rPr lang="en-US" b="1" dirty="0">
                <a:solidFill>
                  <a:schemeClr val="tx1"/>
                </a:solidFill>
                <a:effectLst/>
                <a:ea typeface="Malgun Gothic Semilight" panose="020B0502040204020203" pitchFamily="34" charset="-128"/>
                <a:cs typeface="Malgun Gothic Semilight" panose="020B0502040204020203" pitchFamily="34" charset="-128"/>
              </a:rPr>
              <a:t>Provide a variety of learning opportunities, sector news and best practice resources:</a:t>
            </a:r>
          </a:p>
          <a:p>
            <a:pPr>
              <a:buFont typeface="Arial" panose="020B0604020202020204" pitchFamily="34" charset="0"/>
              <a:buChar char="•"/>
            </a:pPr>
            <a:r>
              <a:rPr lang="en-US" b="0" i="0" dirty="0">
                <a:solidFill>
                  <a:srgbClr val="000000"/>
                </a:solidFill>
                <a:effectLst/>
              </a:rPr>
              <a:t>Held the annual Nonprofit Leadership Conference in Fargo with 108 attendees. </a:t>
            </a:r>
            <a:endParaRPr lang="en-US" dirty="0"/>
          </a:p>
          <a:p>
            <a:pPr>
              <a:buFont typeface="Arial" panose="020B0604020202020204" pitchFamily="34" charset="0"/>
              <a:buChar char="•"/>
            </a:pPr>
            <a:r>
              <a:rPr lang="en-US" b="0" i="0" dirty="0">
                <a:solidFill>
                  <a:srgbClr val="000000"/>
                </a:solidFill>
                <a:effectLst/>
              </a:rPr>
              <a:t>Shared more than 100 learning opportunities offered by partners, including an Xcel Energy partnership for “I have an I.D.E.A. (Identifying Diversity Equity and Assumptions) training; quarterly Firespring learning opportunities; SCORE workshop on Organizational Management; </a:t>
            </a:r>
            <a:r>
              <a:rPr lang="en-US" b="0" i="0" dirty="0" err="1">
                <a:solidFill>
                  <a:srgbClr val="000000"/>
                </a:solidFill>
                <a:effectLst/>
              </a:rPr>
              <a:t>MindEdge</a:t>
            </a:r>
            <a:r>
              <a:rPr lang="en-US" b="0" i="0" dirty="0">
                <a:solidFill>
                  <a:srgbClr val="000000"/>
                </a:solidFill>
                <a:effectLst/>
              </a:rPr>
              <a:t> programs; and much more. </a:t>
            </a:r>
            <a:endParaRPr lang="en-US" dirty="0"/>
          </a:p>
          <a:p>
            <a:pPr>
              <a:buFont typeface="Arial" panose="020B0604020202020204" pitchFamily="34" charset="0"/>
              <a:buChar char="•"/>
            </a:pPr>
            <a:r>
              <a:rPr lang="en-US" b="0" i="0" dirty="0">
                <a:solidFill>
                  <a:srgbClr val="000000"/>
                </a:solidFill>
                <a:effectLst/>
              </a:rPr>
              <a:t>Launched the monthly “Learning Lookout” education programming update.</a:t>
            </a:r>
            <a:endParaRPr lang="en-US" dirty="0"/>
          </a:p>
          <a:p>
            <a:pPr>
              <a:buFont typeface="Arial" panose="020B0604020202020204" pitchFamily="34" charset="0"/>
              <a:buChar char="•"/>
            </a:pPr>
            <a:r>
              <a:rPr lang="en-US" b="0" i="0" dirty="0">
                <a:solidFill>
                  <a:srgbClr val="000000"/>
                </a:solidFill>
                <a:effectLst/>
              </a:rPr>
              <a:t>Provided technical assistance and referrals to members and potential members. </a:t>
            </a:r>
            <a:endParaRPr lang="en-US" dirty="0"/>
          </a:p>
          <a:p>
            <a:pPr>
              <a:buFont typeface="Arial" panose="020B0604020202020204" pitchFamily="34" charset="0"/>
              <a:buChar char="•"/>
            </a:pPr>
            <a:r>
              <a:rPr lang="en-US" b="0" i="0" dirty="0">
                <a:solidFill>
                  <a:srgbClr val="000000"/>
                </a:solidFill>
                <a:effectLst/>
              </a:rPr>
              <a:t>Published the monthly Nonprofit Network newsletter and distributed information via email and social media on timely nonprofit issues.</a:t>
            </a:r>
            <a:endParaRPr lang="en-US" dirty="0"/>
          </a:p>
          <a:p>
            <a:pPr marL="0" marR="0" lvl="0" indent="0">
              <a:spcBef>
                <a:spcPts val="0"/>
              </a:spcBef>
              <a:spcAft>
                <a:spcPts val="600"/>
              </a:spcAft>
              <a:buNone/>
            </a:pPr>
            <a:endParaRPr lang="en-US" sz="2900" b="1" dirty="0">
              <a:solidFill>
                <a:schemeClr val="tx1"/>
              </a:solidFill>
              <a:effectLst/>
              <a:ea typeface="Malgun Gothic Semilight" panose="020B0502040204020203" pitchFamily="34" charset="-128"/>
              <a:cs typeface="Malgun Gothic Semilight" panose="020B0502040204020203" pitchFamily="34" charset="-128"/>
            </a:endParaRPr>
          </a:p>
          <a:p>
            <a:pPr marL="0" marR="0" lvl="0" indent="0">
              <a:spcBef>
                <a:spcPts val="0"/>
              </a:spcBef>
              <a:spcAft>
                <a:spcPts val="600"/>
              </a:spcAft>
              <a:buNone/>
            </a:pPr>
            <a:endParaRPr lang="en-US" sz="2600" b="1" dirty="0">
              <a:solidFill>
                <a:schemeClr val="tx1"/>
              </a:solidFill>
              <a:effectLst/>
              <a:ea typeface="Malgun Gothic Semilight" panose="020B0502040204020203" pitchFamily="34" charset="-128"/>
              <a:cs typeface="Malgun Gothic Semilight" panose="020B0502040204020203" pitchFamily="34" charset="-128"/>
            </a:endParaRPr>
          </a:p>
        </p:txBody>
      </p:sp>
      <p:grpSp>
        <p:nvGrpSpPr>
          <p:cNvPr id="7" name="Group 6">
            <a:extLst>
              <a:ext uri="{FF2B5EF4-FFF2-40B4-BE49-F238E27FC236}">
                <a16:creationId xmlns:a16="http://schemas.microsoft.com/office/drawing/2014/main" id="{BDDE0CE6-F8A1-9A4E-B41A-530AB355FCE0}"/>
              </a:ext>
            </a:extLst>
          </p:cNvPr>
          <p:cNvGrpSpPr/>
          <p:nvPr/>
        </p:nvGrpSpPr>
        <p:grpSpPr>
          <a:xfrm>
            <a:off x="168744" y="6188144"/>
            <a:ext cx="5393213" cy="744430"/>
            <a:chOff x="76420" y="6224313"/>
            <a:chExt cx="3698249" cy="463657"/>
          </a:xfrm>
        </p:grpSpPr>
        <p:pic>
          <p:nvPicPr>
            <p:cNvPr id="8" name="Picture 7">
              <a:extLst>
                <a:ext uri="{FF2B5EF4-FFF2-40B4-BE49-F238E27FC236}">
                  <a16:creationId xmlns:a16="http://schemas.microsoft.com/office/drawing/2014/main" id="{798792C8-2CF4-CD19-28E8-BA70C88E8F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20" y="6224313"/>
              <a:ext cx="984069" cy="347548"/>
            </a:xfrm>
            <a:prstGeom prst="rect">
              <a:avLst/>
            </a:prstGeom>
          </p:spPr>
        </p:pic>
        <p:sp>
          <p:nvSpPr>
            <p:cNvPr id="9" name="TextBox 8">
              <a:extLst>
                <a:ext uri="{FF2B5EF4-FFF2-40B4-BE49-F238E27FC236}">
                  <a16:creationId xmlns:a16="http://schemas.microsoft.com/office/drawing/2014/main" id="{DB76A3B2-7276-4E91-8A33-63C64B177A47}"/>
                </a:ext>
              </a:extLst>
            </p:cNvPr>
            <p:cNvSpPr txBox="1"/>
            <p:nvPr/>
          </p:nvSpPr>
          <p:spPr>
            <a:xfrm>
              <a:off x="1048666" y="6398087"/>
              <a:ext cx="2726003" cy="28988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271390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677" name="Rectangle 70676">
            <a:extLst>
              <a:ext uri="{FF2B5EF4-FFF2-40B4-BE49-F238E27FC236}">
                <a16:creationId xmlns:a16="http://schemas.microsoft.com/office/drawing/2014/main" id="{5C1D4A39-A122-41DA-BF9B-2313FB6B7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5" name="Rectangle 70664">
            <a:extLst>
              <a:ext uri="{FF2B5EF4-FFF2-40B4-BE49-F238E27FC236}">
                <a16:creationId xmlns:a16="http://schemas.microsoft.com/office/drawing/2014/main" id="{ACD120F8-C0F1-4CC6-B340-0B8F67C40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754110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0658" name="Rectangle 2"/>
          <p:cNvSpPr>
            <a:spLocks noGrp="1" noChangeArrowheads="1"/>
          </p:cNvSpPr>
          <p:nvPr>
            <p:ph type="title"/>
          </p:nvPr>
        </p:nvSpPr>
        <p:spPr>
          <a:xfrm>
            <a:off x="289247" y="1123837"/>
            <a:ext cx="6742917" cy="1255469"/>
          </a:xfrm>
        </p:spPr>
        <p:txBody>
          <a:bodyPr>
            <a:normAutofit/>
          </a:bodyPr>
          <a:lstStyle/>
          <a:p>
            <a:r>
              <a:rPr lang="en-US" dirty="0"/>
              <a:t>Publications on MailChimp</a:t>
            </a:r>
          </a:p>
        </p:txBody>
      </p:sp>
      <p:pic>
        <p:nvPicPr>
          <p:cNvPr id="8" name="Picture 7" descr="A blue and white logo&#10;&#10;Description automatically generated">
            <a:extLst>
              <a:ext uri="{FF2B5EF4-FFF2-40B4-BE49-F238E27FC236}">
                <a16:creationId xmlns:a16="http://schemas.microsoft.com/office/drawing/2014/main" id="{8A50117A-9130-E40C-8867-4F2F3049F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653" y="4413323"/>
            <a:ext cx="3386016" cy="897294"/>
          </a:xfrm>
          <a:prstGeom prst="rect">
            <a:avLst/>
          </a:prstGeom>
        </p:spPr>
      </p:pic>
      <p:graphicFrame>
        <p:nvGraphicFramePr>
          <p:cNvPr id="70679" name="Content Placeholder 1">
            <a:extLst>
              <a:ext uri="{FF2B5EF4-FFF2-40B4-BE49-F238E27FC236}">
                <a16:creationId xmlns:a16="http://schemas.microsoft.com/office/drawing/2014/main" id="{27F8F3EB-FE18-54CC-1B2F-CE07EEF01FED}"/>
              </a:ext>
            </a:extLst>
          </p:cNvPr>
          <p:cNvGraphicFramePr>
            <a:graphicFrameLocks noGrp="1"/>
          </p:cNvGraphicFramePr>
          <p:nvPr>
            <p:ph idx="1"/>
          </p:nvPr>
        </p:nvGraphicFramePr>
        <p:xfrm>
          <a:off x="289248" y="2510395"/>
          <a:ext cx="6742921" cy="3274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descr="A blue and green logo&#10;&#10;Description automatically generated">
            <a:extLst>
              <a:ext uri="{FF2B5EF4-FFF2-40B4-BE49-F238E27FC236}">
                <a16:creationId xmlns:a16="http://schemas.microsoft.com/office/drawing/2014/main" id="{600B22E2-5F78-AC3A-8F27-E2BE74146D91}"/>
              </a:ext>
            </a:extLst>
          </p:cNvPr>
          <p:cNvPicPr>
            <a:picLocks noChangeAspect="1"/>
          </p:cNvPicPr>
          <p:nvPr/>
        </p:nvPicPr>
        <p:blipFill rotWithShape="1">
          <a:blip r:embed="rId9">
            <a:extLst>
              <a:ext uri="{28A0092B-C50C-407E-A947-70E740481C1C}">
                <a14:useLocalDpi xmlns:a14="http://schemas.microsoft.com/office/drawing/2010/main" val="0"/>
              </a:ext>
            </a:extLst>
          </a:blip>
          <a:srcRect l="3937" t="8094" r="4233" b="10768"/>
          <a:stretch/>
        </p:blipFill>
        <p:spPr>
          <a:xfrm>
            <a:off x="7571653" y="1982338"/>
            <a:ext cx="4321435" cy="897294"/>
          </a:xfrm>
          <a:prstGeom prst="rect">
            <a:avLst/>
          </a:prstGeom>
        </p:spPr>
      </p:pic>
      <p:pic>
        <p:nvPicPr>
          <p:cNvPr id="10" name="Picture 9">
            <a:extLst>
              <a:ext uri="{FF2B5EF4-FFF2-40B4-BE49-F238E27FC236}">
                <a16:creationId xmlns:a16="http://schemas.microsoft.com/office/drawing/2014/main" id="{8300E5A1-70E1-9A51-18A6-9AD37DB986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3740" y="3449061"/>
            <a:ext cx="4244211" cy="392589"/>
          </a:xfrm>
          <a:prstGeom prst="rect">
            <a:avLst/>
          </a:prstGeom>
        </p:spPr>
      </p:pic>
      <p:sp>
        <p:nvSpPr>
          <p:cNvPr id="70667" name="Rectangle 70666">
            <a:extLst>
              <a:ext uri="{FF2B5EF4-FFF2-40B4-BE49-F238E27FC236}">
                <a16:creationId xmlns:a16="http://schemas.microsoft.com/office/drawing/2014/main" id="{8AF6EFCA-56DD-442E-9948-D162BEBBFD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6" name="Group 5">
            <a:extLst>
              <a:ext uri="{FF2B5EF4-FFF2-40B4-BE49-F238E27FC236}">
                <a16:creationId xmlns:a16="http://schemas.microsoft.com/office/drawing/2014/main" id="{000F0DCD-B75D-4776-2B8E-F566AB6406AA}"/>
              </a:ext>
            </a:extLst>
          </p:cNvPr>
          <p:cNvGrpSpPr/>
          <p:nvPr/>
        </p:nvGrpSpPr>
        <p:grpSpPr>
          <a:xfrm>
            <a:off x="4445307" y="6204817"/>
            <a:ext cx="3095795" cy="253021"/>
            <a:chOff x="7745987" y="6326531"/>
            <a:chExt cx="4142306" cy="338554"/>
          </a:xfrm>
        </p:grpSpPr>
        <p:pic>
          <p:nvPicPr>
            <p:cNvPr id="7" name="Picture 6">
              <a:extLst>
                <a:ext uri="{FF2B5EF4-FFF2-40B4-BE49-F238E27FC236}">
                  <a16:creationId xmlns:a16="http://schemas.microsoft.com/office/drawing/2014/main" id="{9B07CBC3-060D-3C92-549D-3AF4CC3A54D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904224" y="6397857"/>
              <a:ext cx="984069" cy="195902"/>
            </a:xfrm>
            <a:prstGeom prst="rect">
              <a:avLst/>
            </a:prstGeom>
          </p:spPr>
        </p:pic>
        <p:sp>
          <p:nvSpPr>
            <p:cNvPr id="9" name="TextBox 8">
              <a:extLst>
                <a:ext uri="{FF2B5EF4-FFF2-40B4-BE49-F238E27FC236}">
                  <a16:creationId xmlns:a16="http://schemas.microsoft.com/office/drawing/2014/main" id="{CFE6EDDB-C72F-0402-5DAA-BFE0F95AA254}"/>
                </a:ext>
              </a:extLst>
            </p:cNvPr>
            <p:cNvSpPr txBox="1"/>
            <p:nvPr/>
          </p:nvSpPr>
          <p:spPr>
            <a:xfrm>
              <a:off x="7745987" y="6326531"/>
              <a:ext cx="3158237" cy="338554"/>
            </a:xfrm>
            <a:prstGeom prst="rect">
              <a:avLst/>
            </a:prstGeom>
            <a:noFill/>
          </p:spPr>
          <p:txBody>
            <a:bodyPr wrap="none" rtlCol="0">
              <a:spAutoFit/>
            </a:bodyPr>
            <a:lstStyle/>
            <a:p>
              <a:pPr defTabSz="676656">
                <a:spcAft>
                  <a:spcPts val="600"/>
                </a:spcAft>
              </a:pPr>
              <a:r>
                <a:rPr lang="en-US" sz="1184" b="1" kern="1200">
                  <a:solidFill>
                    <a:srgbClr val="FAA31E"/>
                  </a:solidFill>
                  <a:latin typeface="+mn-lt"/>
                  <a:ea typeface="+mn-ea"/>
                  <a:cs typeface="+mn-cs"/>
                </a:rPr>
                <a:t>Educate. Advocate. Connect.</a:t>
              </a:r>
              <a:endParaRPr lang="en-US" sz="1600" b="1">
                <a:solidFill>
                  <a:srgbClr val="FAA31E"/>
                </a:solidFill>
              </a:endParaRPr>
            </a:p>
          </p:txBody>
        </p:sp>
      </p:grpSp>
    </p:spTree>
    <p:extLst>
      <p:ext uri="{BB962C8B-B14F-4D97-AF65-F5344CB8AC3E}">
        <p14:creationId xmlns:p14="http://schemas.microsoft.com/office/powerpoint/2010/main" val="139331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A951-79E8-4BEE-B7E6-706B7FC857D8}"/>
              </a:ext>
            </a:extLst>
          </p:cNvPr>
          <p:cNvSpPr>
            <a:spLocks noGrp="1"/>
          </p:cNvSpPr>
          <p:nvPr>
            <p:ph type="title"/>
          </p:nvPr>
        </p:nvSpPr>
        <p:spPr/>
        <p:txBody>
          <a:bodyPr>
            <a:normAutofit/>
          </a:bodyPr>
          <a:lstStyle/>
          <a:p>
            <a:r>
              <a:rPr lang="en-US" sz="5400" dirty="0">
                <a:latin typeface="+mn-lt"/>
              </a:rPr>
              <a:t>Advocate</a:t>
            </a:r>
          </a:p>
        </p:txBody>
      </p:sp>
      <p:sp>
        <p:nvSpPr>
          <p:cNvPr id="3" name="Content Placeholder 2">
            <a:extLst>
              <a:ext uri="{FF2B5EF4-FFF2-40B4-BE49-F238E27FC236}">
                <a16:creationId xmlns:a16="http://schemas.microsoft.com/office/drawing/2014/main" id="{5C8ED7DC-B08F-4F24-AC4E-84DDDAA4A8BB}"/>
              </a:ext>
            </a:extLst>
          </p:cNvPr>
          <p:cNvSpPr>
            <a:spLocks noGrp="1"/>
          </p:cNvSpPr>
          <p:nvPr>
            <p:ph sz="half" idx="2"/>
          </p:nvPr>
        </p:nvSpPr>
        <p:spPr>
          <a:xfrm>
            <a:off x="3592674" y="929220"/>
            <a:ext cx="7857095" cy="5311980"/>
          </a:xfrm>
        </p:spPr>
        <p:txBody>
          <a:bodyPr>
            <a:normAutofit fontScale="47500" lnSpcReduction="20000"/>
          </a:bodyPr>
          <a:lstStyle/>
          <a:p>
            <a:pPr marL="0" marR="0" indent="0">
              <a:lnSpc>
                <a:spcPct val="115000"/>
              </a:lnSpc>
              <a:spcBef>
                <a:spcPts val="0"/>
              </a:spcBef>
              <a:spcAft>
                <a:spcPts val="0"/>
              </a:spcAft>
              <a:buNone/>
            </a:pPr>
            <a:r>
              <a:rPr lang="en-US" sz="4200" b="1" dirty="0">
                <a:solidFill>
                  <a:schemeClr val="tx1"/>
                </a:solidFill>
                <a:effectLst/>
                <a:ea typeface="Malgun Gothic Semilight" panose="020B0502040204020203" pitchFamily="34" charset="-128"/>
                <a:cs typeface="Malgun Gothic Semilight" panose="020B0502040204020203" pitchFamily="34" charset="-128"/>
              </a:rPr>
              <a:t>A voice for member organizations and the North Dakota nonprofit sector:</a:t>
            </a:r>
          </a:p>
          <a:p>
            <a:pPr>
              <a:buFont typeface="Arial" panose="020B0604020202020204" pitchFamily="34" charset="0"/>
              <a:buChar char="•"/>
            </a:pPr>
            <a:r>
              <a:rPr lang="en-US" sz="4200" b="0" i="0" dirty="0">
                <a:solidFill>
                  <a:srgbClr val="000000"/>
                </a:solidFill>
                <a:effectLst/>
              </a:rPr>
              <a:t>Tracked and monitored bills during North Dakota’s 68th Legislative Assembly. </a:t>
            </a:r>
            <a:endParaRPr lang="en-US" sz="4200" dirty="0"/>
          </a:p>
          <a:p>
            <a:pPr>
              <a:buFont typeface="Arial" panose="020B0604020202020204" pitchFamily="34" charset="0"/>
              <a:buChar char="•"/>
            </a:pPr>
            <a:r>
              <a:rPr lang="en-US" sz="4200" b="0" i="0" dirty="0">
                <a:solidFill>
                  <a:srgbClr val="000000"/>
                </a:solidFill>
                <a:effectLst/>
              </a:rPr>
              <a:t>Hosted Nonprofit Day at the Capitol with over 45 nonprofit organizations in attendance.</a:t>
            </a:r>
            <a:endParaRPr lang="en-US" sz="4200" dirty="0"/>
          </a:p>
          <a:p>
            <a:pPr>
              <a:buFont typeface="Arial" panose="020B0604020202020204" pitchFamily="34" charset="0"/>
              <a:buChar char="•"/>
            </a:pPr>
            <a:r>
              <a:rPr lang="en-US" sz="4200" b="0" i="0" dirty="0">
                <a:solidFill>
                  <a:srgbClr val="000000"/>
                </a:solidFill>
                <a:effectLst/>
              </a:rPr>
              <a:t>Represented nonprofits in the Main Street Initiative. </a:t>
            </a:r>
            <a:endParaRPr lang="en-US" sz="4200" dirty="0"/>
          </a:p>
          <a:p>
            <a:pPr>
              <a:buFont typeface="Arial" panose="020B0604020202020204" pitchFamily="34" charset="0"/>
              <a:buChar char="•"/>
            </a:pPr>
            <a:r>
              <a:rPr lang="en-US" sz="4200" b="0" i="0" dirty="0">
                <a:solidFill>
                  <a:srgbClr val="000000"/>
                </a:solidFill>
                <a:effectLst/>
              </a:rPr>
              <a:t>Sold and distributed the Nonprofit Advocacy toolkit.</a:t>
            </a:r>
            <a:endParaRPr lang="en-US" sz="4200" dirty="0"/>
          </a:p>
          <a:p>
            <a:pPr>
              <a:buFont typeface="Arial" panose="020B0604020202020204" pitchFamily="34" charset="0"/>
              <a:buChar char="•"/>
            </a:pPr>
            <a:r>
              <a:rPr lang="en-US" sz="4200" b="0" i="0" dirty="0">
                <a:solidFill>
                  <a:srgbClr val="000000"/>
                </a:solidFill>
                <a:effectLst/>
              </a:rPr>
              <a:t>Presented Advocacy 101 training to multiple groups.</a:t>
            </a:r>
            <a:endParaRPr lang="en-US" sz="4200" dirty="0"/>
          </a:p>
          <a:p>
            <a:pPr>
              <a:buFont typeface="Arial" panose="020B0604020202020204" pitchFamily="34" charset="0"/>
              <a:buChar char="•"/>
            </a:pPr>
            <a:r>
              <a:rPr lang="en-US" sz="4200" b="0" i="0" dirty="0">
                <a:solidFill>
                  <a:srgbClr val="000000"/>
                </a:solidFill>
                <a:effectLst/>
              </a:rPr>
              <a:t>Distributed the bi-monthly Nonprofit Advocacy Matters publication in partnership with the National Council of Nonprofits. </a:t>
            </a:r>
            <a:endParaRPr lang="en-US" sz="4200" dirty="0"/>
          </a:p>
          <a:p>
            <a:pPr>
              <a:buFont typeface="Arial" panose="020B0604020202020204" pitchFamily="34" charset="0"/>
              <a:buChar char="•"/>
            </a:pPr>
            <a:r>
              <a:rPr lang="en-US" sz="4200" b="0" i="0" dirty="0">
                <a:solidFill>
                  <a:srgbClr val="000000"/>
                </a:solidFill>
                <a:effectLst/>
              </a:rPr>
              <a:t>Marketed and distributed the North Dakota Nonprofit Sector Report.</a:t>
            </a:r>
            <a:endParaRPr lang="en-US" sz="4200" dirty="0"/>
          </a:p>
          <a:p>
            <a:pPr>
              <a:buFont typeface="Arial" panose="020B0604020202020204" pitchFamily="34" charset="0"/>
              <a:buChar char="•"/>
            </a:pPr>
            <a:r>
              <a:rPr lang="en-US" sz="4200" b="0" i="0" dirty="0">
                <a:solidFill>
                  <a:srgbClr val="000000"/>
                </a:solidFill>
                <a:effectLst/>
              </a:rPr>
              <a:t>Championed the sector on National Nonprofit Day on Aug. 17.</a:t>
            </a:r>
            <a:endParaRPr lang="en-US" sz="4200" dirty="0"/>
          </a:p>
          <a:p>
            <a:pPr marL="0" marR="0">
              <a:spcBef>
                <a:spcPts val="0"/>
              </a:spcBef>
              <a:spcAft>
                <a:spcPts val="0"/>
              </a:spcAft>
            </a:pP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a:p>
            <a:pPr lvl="1"/>
            <a:endParaRPr lang="en-US" dirty="0"/>
          </a:p>
        </p:txBody>
      </p:sp>
      <p:grpSp>
        <p:nvGrpSpPr>
          <p:cNvPr id="11" name="Group 10">
            <a:extLst>
              <a:ext uri="{FF2B5EF4-FFF2-40B4-BE49-F238E27FC236}">
                <a16:creationId xmlns:a16="http://schemas.microsoft.com/office/drawing/2014/main" id="{0132B23A-CAE9-ADD9-761A-4E80EE973698}"/>
              </a:ext>
            </a:extLst>
          </p:cNvPr>
          <p:cNvGrpSpPr/>
          <p:nvPr/>
        </p:nvGrpSpPr>
        <p:grpSpPr>
          <a:xfrm>
            <a:off x="104721" y="6281978"/>
            <a:ext cx="3876472" cy="347548"/>
            <a:chOff x="104721" y="6281978"/>
            <a:chExt cx="3876472" cy="347548"/>
          </a:xfrm>
        </p:grpSpPr>
        <p:pic>
          <p:nvPicPr>
            <p:cNvPr id="12" name="Picture 11">
              <a:extLst>
                <a:ext uri="{FF2B5EF4-FFF2-40B4-BE49-F238E27FC236}">
                  <a16:creationId xmlns:a16="http://schemas.microsoft.com/office/drawing/2014/main" id="{C3197201-F607-35D3-1D80-8DDFD170BC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3" name="TextBox 12">
              <a:extLst>
                <a:ext uri="{FF2B5EF4-FFF2-40B4-BE49-F238E27FC236}">
                  <a16:creationId xmlns:a16="http://schemas.microsoft.com/office/drawing/2014/main" id="{22A6E732-758C-3ACD-E21A-0E60F2C83C4F}"/>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4028232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5D8A-2C69-4F55-B127-D4A22F1C131C}"/>
              </a:ext>
            </a:extLst>
          </p:cNvPr>
          <p:cNvSpPr>
            <a:spLocks noGrp="1"/>
          </p:cNvSpPr>
          <p:nvPr>
            <p:ph type="title"/>
          </p:nvPr>
        </p:nvSpPr>
        <p:spPr/>
        <p:txBody>
          <a:bodyPr>
            <a:normAutofit/>
          </a:bodyPr>
          <a:lstStyle/>
          <a:p>
            <a:r>
              <a:rPr lang="en-US" sz="6000" dirty="0">
                <a:latin typeface="+mn-lt"/>
              </a:rPr>
              <a:t>Connect</a:t>
            </a:r>
          </a:p>
        </p:txBody>
      </p:sp>
      <p:grpSp>
        <p:nvGrpSpPr>
          <p:cNvPr id="11" name="Group 10">
            <a:extLst>
              <a:ext uri="{FF2B5EF4-FFF2-40B4-BE49-F238E27FC236}">
                <a16:creationId xmlns:a16="http://schemas.microsoft.com/office/drawing/2014/main" id="{1DCF3AEA-0836-3C48-2225-AD461A8485F2}"/>
              </a:ext>
            </a:extLst>
          </p:cNvPr>
          <p:cNvGrpSpPr/>
          <p:nvPr/>
        </p:nvGrpSpPr>
        <p:grpSpPr>
          <a:xfrm>
            <a:off x="104721" y="6281978"/>
            <a:ext cx="3876472" cy="347548"/>
            <a:chOff x="104721" y="6281978"/>
            <a:chExt cx="3876472" cy="347548"/>
          </a:xfrm>
        </p:grpSpPr>
        <p:pic>
          <p:nvPicPr>
            <p:cNvPr id="12" name="Picture 11">
              <a:extLst>
                <a:ext uri="{FF2B5EF4-FFF2-40B4-BE49-F238E27FC236}">
                  <a16:creationId xmlns:a16="http://schemas.microsoft.com/office/drawing/2014/main" id="{8B2F5620-6781-C2BB-7E85-0BC18F5653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3" name="TextBox 12">
              <a:extLst>
                <a:ext uri="{FF2B5EF4-FFF2-40B4-BE49-F238E27FC236}">
                  <a16:creationId xmlns:a16="http://schemas.microsoft.com/office/drawing/2014/main" id="{890ECE29-53FC-5F97-EA3B-FE7C4726948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10" name="Content Placeholder 2">
            <a:extLst>
              <a:ext uri="{FF2B5EF4-FFF2-40B4-BE49-F238E27FC236}">
                <a16:creationId xmlns:a16="http://schemas.microsoft.com/office/drawing/2014/main" id="{93F5237E-33B3-FF3D-ED71-6A75EF400D28}"/>
              </a:ext>
            </a:extLst>
          </p:cNvPr>
          <p:cNvSpPr txBox="1">
            <a:spLocks/>
          </p:cNvSpPr>
          <p:nvPr/>
        </p:nvSpPr>
        <p:spPr>
          <a:xfrm>
            <a:off x="3620530" y="759125"/>
            <a:ext cx="7159765" cy="5296618"/>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15000"/>
              </a:lnSpc>
              <a:spcBef>
                <a:spcPts val="0"/>
              </a:spcBef>
              <a:spcAft>
                <a:spcPts val="600"/>
              </a:spcAft>
              <a:buClr>
                <a:srgbClr val="1D5692"/>
              </a:buClr>
              <a:buSzTx/>
              <a:buFont typeface="Wingdings 2" pitchFamily="18" charset="2"/>
              <a:buNone/>
              <a:tabLst/>
              <a:defRPr/>
            </a:pPr>
            <a:r>
              <a:rPr kumimoji="0" lang="en-US" b="1" i="0" u="none" strike="noStrike" kern="1200" cap="none" spc="0" normalizeH="0" baseline="0" noProof="0" dirty="0">
                <a:ln>
                  <a:noFill/>
                </a:ln>
                <a:solidFill>
                  <a:schemeClr val="tx1"/>
                </a:solidFill>
                <a:effectLst/>
                <a:uLnTx/>
                <a:uFillTx/>
                <a:ea typeface="Malgun Gothic Semilight" panose="020B0502040204020203" pitchFamily="34" charset="-128"/>
                <a:cs typeface="Malgun Gothic Semilight" panose="020B0502040204020203" pitchFamily="34" charset="-128"/>
              </a:rPr>
              <a:t>A network of members throughout North Dakota and across the country:</a:t>
            </a:r>
          </a:p>
          <a:p>
            <a:pPr>
              <a:buFont typeface="Arial" panose="020B0604020202020204" pitchFamily="34" charset="0"/>
              <a:buChar char="•"/>
            </a:pPr>
            <a:r>
              <a:rPr lang="en-US" b="0" i="0" dirty="0">
                <a:solidFill>
                  <a:srgbClr val="000000"/>
                </a:solidFill>
                <a:effectLst/>
              </a:rPr>
              <a:t>Engaged 160 North Dakota nonprofits as member organizations and 30 businesses, government agencies and individuals as associate members. </a:t>
            </a:r>
            <a:endParaRPr lang="en-US" dirty="0"/>
          </a:p>
          <a:p>
            <a:pPr>
              <a:buFont typeface="Arial" panose="020B0604020202020204" pitchFamily="34" charset="0"/>
              <a:buChar char="•"/>
            </a:pPr>
            <a:r>
              <a:rPr lang="en-US" b="0" i="0" dirty="0">
                <a:solidFill>
                  <a:srgbClr val="000000"/>
                </a:solidFill>
                <a:effectLst/>
              </a:rPr>
              <a:t>Partnered with nonprofit leaders to bring Dan </a:t>
            </a:r>
            <a:r>
              <a:rPr lang="en-US" b="0" i="0" dirty="0" err="1">
                <a:solidFill>
                  <a:srgbClr val="000000"/>
                </a:solidFill>
                <a:effectLst/>
              </a:rPr>
              <a:t>Pallata’s</a:t>
            </a:r>
            <a:r>
              <a:rPr lang="en-US" b="0" i="0" dirty="0">
                <a:solidFill>
                  <a:srgbClr val="000000"/>
                </a:solidFill>
                <a:effectLst/>
              </a:rPr>
              <a:t> “Uncharitable” movie screening to the historic Fargo Theatre. </a:t>
            </a:r>
            <a:endParaRPr lang="en-US" dirty="0"/>
          </a:p>
          <a:p>
            <a:pPr>
              <a:buFont typeface="Arial" panose="020B0604020202020204" pitchFamily="34" charset="0"/>
              <a:buChar char="•"/>
            </a:pPr>
            <a:r>
              <a:rPr lang="en-US" b="0" i="0" dirty="0">
                <a:solidFill>
                  <a:srgbClr val="000000"/>
                </a:solidFill>
                <a:effectLst/>
              </a:rPr>
              <a:t>Posted member job openings on the website and shared via the newsletter as a free member benefit. </a:t>
            </a:r>
            <a:endParaRPr lang="en-US" dirty="0"/>
          </a:p>
          <a:p>
            <a:pPr>
              <a:buFont typeface="Arial" panose="020B0604020202020204" pitchFamily="34" charset="0"/>
              <a:buChar char="•"/>
            </a:pPr>
            <a:r>
              <a:rPr lang="en-US" b="0" i="0" dirty="0">
                <a:solidFill>
                  <a:srgbClr val="000000"/>
                </a:solidFill>
                <a:effectLst/>
              </a:rPr>
              <a:t>Offered cost-saving/preferred partner programs for members. </a:t>
            </a:r>
            <a:endParaRPr lang="en-US" dirty="0"/>
          </a:p>
          <a:p>
            <a:pPr>
              <a:buFont typeface="Arial" panose="020B0604020202020204" pitchFamily="34" charset="0"/>
              <a:buChar char="•"/>
            </a:pPr>
            <a:r>
              <a:rPr lang="en-US" b="0" i="0" dirty="0">
                <a:solidFill>
                  <a:srgbClr val="000000"/>
                </a:solidFill>
                <a:effectLst/>
              </a:rPr>
              <a:t>Connected North Dakota nonprofits to national issues through membership in the National Council of Nonprofits, the largest network of charitable nonprofits in the nation that serves to spot trends and share information critical to every nonprofits’ mission advancement.</a:t>
            </a:r>
            <a:endParaRPr lang="en-US" dirty="0"/>
          </a:p>
          <a:p>
            <a:pPr marL="685800" marR="0" lvl="1" indent="-182880" algn="l" defTabSz="914400" rtl="0" eaLnBrk="1" fontAlgn="auto" latinLnBrk="0" hangingPunct="1">
              <a:lnSpc>
                <a:spcPct val="90000"/>
              </a:lnSpc>
              <a:spcBef>
                <a:spcPts val="250"/>
              </a:spcBef>
              <a:spcAft>
                <a:spcPts val="250"/>
              </a:spcAft>
              <a:buClr>
                <a:srgbClr val="1D5692"/>
              </a:buClr>
              <a:buSzTx/>
              <a:buFont typeface="Wingdings 2" pitchFamily="18" charset="2"/>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mbria" panose="02040503050406030204"/>
              <a:ea typeface="+mn-ea"/>
              <a:cs typeface="+mn-cs"/>
            </a:endParaRPr>
          </a:p>
        </p:txBody>
      </p:sp>
    </p:spTree>
    <p:extLst>
      <p:ext uri="{BB962C8B-B14F-4D97-AF65-F5344CB8AC3E}">
        <p14:creationId xmlns:p14="http://schemas.microsoft.com/office/powerpoint/2010/main" val="37080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a:r>
              <a:rPr lang="en-US" dirty="0"/>
              <a:t>State Association Network</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3605968" y="947849"/>
            <a:ext cx="8056101" cy="5473142"/>
          </a:xfrm>
        </p:spPr>
      </p:pic>
      <p:pic>
        <p:nvPicPr>
          <p:cNvPr id="4"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6243" y="1019175"/>
            <a:ext cx="3175552" cy="1082040"/>
          </a:xfrm>
          <a:prstGeom prst="rect">
            <a:avLst/>
          </a:prstGeom>
        </p:spPr>
      </p:pic>
      <p:grpSp>
        <p:nvGrpSpPr>
          <p:cNvPr id="2" name="Group 1">
            <a:extLst>
              <a:ext uri="{FF2B5EF4-FFF2-40B4-BE49-F238E27FC236}">
                <a16:creationId xmlns:a16="http://schemas.microsoft.com/office/drawing/2014/main" id="{351B63B8-9214-4FA3-985F-0F75A6CB110D}"/>
              </a:ext>
            </a:extLst>
          </p:cNvPr>
          <p:cNvGrpSpPr/>
          <p:nvPr/>
        </p:nvGrpSpPr>
        <p:grpSpPr>
          <a:xfrm>
            <a:off x="7634019" y="6153763"/>
            <a:ext cx="4142306" cy="338554"/>
            <a:chOff x="7745987" y="6326531"/>
            <a:chExt cx="4142306" cy="338554"/>
          </a:xfrm>
        </p:grpSpPr>
        <p:pic>
          <p:nvPicPr>
            <p:cNvPr id="5" name="Picture 4">
              <a:extLst>
                <a:ext uri="{FF2B5EF4-FFF2-40B4-BE49-F238E27FC236}">
                  <a16:creationId xmlns:a16="http://schemas.microsoft.com/office/drawing/2014/main" id="{E52E4118-A87D-836B-D008-80D3AD0CDD5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04224" y="6397857"/>
              <a:ext cx="984069" cy="195902"/>
            </a:xfrm>
            <a:prstGeom prst="rect">
              <a:avLst/>
            </a:prstGeom>
          </p:spPr>
        </p:pic>
        <p:sp>
          <p:nvSpPr>
            <p:cNvPr id="6" name="TextBox 5">
              <a:extLst>
                <a:ext uri="{FF2B5EF4-FFF2-40B4-BE49-F238E27FC236}">
                  <a16:creationId xmlns:a16="http://schemas.microsoft.com/office/drawing/2014/main" id="{420AE0AB-2F25-BF11-3D80-95B810129CAE}"/>
                </a:ext>
              </a:extLst>
            </p:cNvPr>
            <p:cNvSpPr txBox="1"/>
            <p:nvPr/>
          </p:nvSpPr>
          <p:spPr>
            <a:xfrm>
              <a:off x="7745987" y="6326531"/>
              <a:ext cx="3158237" cy="338554"/>
            </a:xfrm>
            <a:prstGeom prst="rect">
              <a:avLst/>
            </a:prstGeom>
            <a:noFill/>
          </p:spPr>
          <p:txBody>
            <a:bodyPr wrap="none" rtlCol="0">
              <a:spAutoFit/>
            </a:bodyPr>
            <a:lstStyle/>
            <a:p>
              <a:r>
                <a:rPr lang="en-US" sz="1600" b="1" dirty="0">
                  <a:solidFill>
                    <a:srgbClr val="FAA31E"/>
                  </a:solidFill>
                </a:rPr>
                <a:t>Educate. Advocate. Connect.</a:t>
              </a:r>
            </a:p>
          </p:txBody>
        </p:sp>
      </p:grpSp>
    </p:spTree>
    <p:extLst>
      <p:ext uri="{BB962C8B-B14F-4D97-AF65-F5344CB8AC3E}">
        <p14:creationId xmlns:p14="http://schemas.microsoft.com/office/powerpoint/2010/main" val="252759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EBBC380-B084-538C-B955-7ED3E7A02347}"/>
              </a:ext>
            </a:extLst>
          </p:cNvPr>
          <p:cNvSpPr>
            <a:spLocks noGrp="1"/>
          </p:cNvSpPr>
          <p:nvPr>
            <p:ph type="ctrTitle"/>
          </p:nvPr>
        </p:nvSpPr>
        <p:spPr>
          <a:xfrm>
            <a:off x="4084398" y="1298448"/>
            <a:ext cx="7315200" cy="3255264"/>
          </a:xfrm>
        </p:spPr>
        <p:txBody>
          <a:bodyPr>
            <a:normAutofit/>
          </a:bodyPr>
          <a:lstStyle/>
          <a:p>
            <a:r>
              <a:rPr lang="en-US">
                <a:solidFill>
                  <a:schemeClr val="tx2"/>
                </a:solidFill>
              </a:rPr>
              <a:t>Looking forward	</a:t>
            </a:r>
          </a:p>
        </p:txBody>
      </p:sp>
      <p:sp>
        <p:nvSpPr>
          <p:cNvPr id="3" name="Subtitle 2">
            <a:extLst>
              <a:ext uri="{FF2B5EF4-FFF2-40B4-BE49-F238E27FC236}">
                <a16:creationId xmlns:a16="http://schemas.microsoft.com/office/drawing/2014/main" id="{5B76E510-2A8F-E990-6D51-3AE203F5C6AE}"/>
              </a:ext>
            </a:extLst>
          </p:cNvPr>
          <p:cNvSpPr>
            <a:spLocks noGrp="1"/>
          </p:cNvSpPr>
          <p:nvPr>
            <p:ph type="subTitle" idx="1"/>
          </p:nvPr>
        </p:nvSpPr>
        <p:spPr>
          <a:xfrm>
            <a:off x="4084397" y="4670246"/>
            <a:ext cx="6714232" cy="914400"/>
          </a:xfrm>
        </p:spPr>
        <p:txBody>
          <a:bodyPr>
            <a:normAutofit/>
          </a:bodyPr>
          <a:lstStyle/>
          <a:p>
            <a:r>
              <a:rPr lang="en-US">
                <a:solidFill>
                  <a:schemeClr val="accent1"/>
                </a:solidFill>
              </a:rPr>
              <a:t>2025-2027 Strategic Planning Session</a:t>
            </a:r>
          </a:p>
        </p:txBody>
      </p:sp>
    </p:spTree>
    <p:extLst>
      <p:ext uri="{BB962C8B-B14F-4D97-AF65-F5344CB8AC3E}">
        <p14:creationId xmlns:p14="http://schemas.microsoft.com/office/powerpoint/2010/main" val="172296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104722" y="1123837"/>
            <a:ext cx="3248078" cy="4601183"/>
          </a:xfrm>
        </p:spPr>
        <p:txBody>
          <a:bodyPr>
            <a:normAutofit/>
          </a:bodyPr>
          <a:lstStyle/>
          <a:p>
            <a:r>
              <a:rPr lang="en-US" sz="4400" dirty="0">
                <a:latin typeface="+mn-lt"/>
              </a:rPr>
              <a:t>NDANO Staff</a:t>
            </a:r>
          </a:p>
        </p:txBody>
      </p:sp>
      <p:grpSp>
        <p:nvGrpSpPr>
          <p:cNvPr id="10" name="Group 9">
            <a:extLst>
              <a:ext uri="{FF2B5EF4-FFF2-40B4-BE49-F238E27FC236}">
                <a16:creationId xmlns:a16="http://schemas.microsoft.com/office/drawing/2014/main" id="{35F18C5B-C7DC-7F73-9BC5-FDFC9029CA5B}"/>
              </a:ext>
            </a:extLst>
          </p:cNvPr>
          <p:cNvGrpSpPr/>
          <p:nvPr/>
        </p:nvGrpSpPr>
        <p:grpSpPr>
          <a:xfrm>
            <a:off x="104721" y="6281978"/>
            <a:ext cx="3876472" cy="347548"/>
            <a:chOff x="104721" y="6281978"/>
            <a:chExt cx="3876472" cy="347548"/>
          </a:xfrm>
        </p:grpSpPr>
        <p:pic>
          <p:nvPicPr>
            <p:cNvPr id="15" name="Picture 14">
              <a:extLst>
                <a:ext uri="{FF2B5EF4-FFF2-40B4-BE49-F238E27FC236}">
                  <a16:creationId xmlns:a16="http://schemas.microsoft.com/office/drawing/2014/main" id="{44341A7E-861E-C0B6-0A7E-967F3E843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6" name="TextBox 15">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13" name="Diagram 12">
            <a:extLst>
              <a:ext uri="{FF2B5EF4-FFF2-40B4-BE49-F238E27FC236}">
                <a16:creationId xmlns:a16="http://schemas.microsoft.com/office/drawing/2014/main" id="{4726ADC3-E42B-1516-DC72-D785539FB286}"/>
              </a:ext>
            </a:extLst>
          </p:cNvPr>
          <p:cNvGraphicFramePr/>
          <p:nvPr>
            <p:extLst>
              <p:ext uri="{D42A27DB-BD31-4B8C-83A1-F6EECF244321}">
                <p14:modId xmlns:p14="http://schemas.microsoft.com/office/powerpoint/2010/main" val="139722492"/>
              </p:ext>
            </p:extLst>
          </p:nvPr>
        </p:nvGraphicFramePr>
        <p:xfrm>
          <a:off x="3240014" y="474033"/>
          <a:ext cx="8633204" cy="59007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74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AF04-10D2-4621-896B-953E513853C1}"/>
              </a:ext>
            </a:extLst>
          </p:cNvPr>
          <p:cNvSpPr>
            <a:spLocks noGrp="1"/>
          </p:cNvSpPr>
          <p:nvPr>
            <p:ph type="title"/>
          </p:nvPr>
        </p:nvSpPr>
        <p:spPr/>
        <p:txBody>
          <a:bodyPr>
            <a:normAutofit/>
          </a:bodyPr>
          <a:lstStyle/>
          <a:p>
            <a:r>
              <a:rPr lang="en-US" sz="6000" dirty="0">
                <a:latin typeface="+mn-lt"/>
              </a:rPr>
              <a:t>Agenda</a:t>
            </a:r>
          </a:p>
        </p:txBody>
      </p:sp>
      <p:sp>
        <p:nvSpPr>
          <p:cNvPr id="3" name="Content Placeholder 2">
            <a:extLst>
              <a:ext uri="{FF2B5EF4-FFF2-40B4-BE49-F238E27FC236}">
                <a16:creationId xmlns:a16="http://schemas.microsoft.com/office/drawing/2014/main" id="{86394CDA-22C2-4841-B3DB-5EEC8D1A7E65}"/>
              </a:ext>
            </a:extLst>
          </p:cNvPr>
          <p:cNvSpPr>
            <a:spLocks noGrp="1"/>
          </p:cNvSpPr>
          <p:nvPr>
            <p:ph idx="1"/>
          </p:nvPr>
        </p:nvSpPr>
        <p:spPr/>
        <p:txBody>
          <a:bodyPr/>
          <a:lstStyle/>
          <a:p>
            <a:endParaRPr lang="en-US" sz="2800" dirty="0">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r>
              <a:rPr lang="en-US" sz="2800" dirty="0">
                <a:solidFill>
                  <a:schemeClr val="tx1"/>
                </a:solidFill>
                <a:ea typeface="Malgun Gothic Semilight" panose="020B0502040204020203" pitchFamily="34" charset="-128"/>
                <a:cs typeface="Malgun Gothic Semilight" panose="020B0502040204020203" pitchFamily="34" charset="-128"/>
              </a:rPr>
              <a:t>Call to Order</a:t>
            </a:r>
          </a:p>
          <a:p>
            <a:r>
              <a:rPr lang="en-US" sz="2800" dirty="0">
                <a:solidFill>
                  <a:schemeClr val="tx1"/>
                </a:solidFill>
                <a:ea typeface="Malgun Gothic Semilight" panose="020B0502040204020203" pitchFamily="34" charset="-128"/>
                <a:cs typeface="Malgun Gothic Semilight" panose="020B0502040204020203" pitchFamily="34" charset="-128"/>
              </a:rPr>
              <a:t>Recognition of Board Service</a:t>
            </a:r>
          </a:p>
          <a:p>
            <a:r>
              <a:rPr lang="en-US" sz="2800" dirty="0">
                <a:solidFill>
                  <a:schemeClr val="tx1"/>
                </a:solidFill>
                <a:ea typeface="Malgun Gothic Semilight" panose="020B0502040204020203" pitchFamily="34" charset="-128"/>
                <a:cs typeface="Malgun Gothic Semilight" panose="020B0502040204020203" pitchFamily="34" charset="-128"/>
              </a:rPr>
              <a:t>Returning Board Members</a:t>
            </a:r>
          </a:p>
          <a:p>
            <a:r>
              <a:rPr lang="en-US" sz="2800" dirty="0">
                <a:solidFill>
                  <a:schemeClr val="tx1"/>
                </a:solidFill>
                <a:ea typeface="Malgun Gothic Semilight" panose="020B0502040204020203" pitchFamily="34" charset="-128"/>
                <a:cs typeface="Malgun Gothic Semilight" panose="020B0502040204020203" pitchFamily="34" charset="-128"/>
              </a:rPr>
              <a:t>Year in Review</a:t>
            </a:r>
          </a:p>
          <a:p>
            <a:r>
              <a:rPr lang="en-US" sz="2800" dirty="0">
                <a:solidFill>
                  <a:schemeClr val="tx1"/>
                </a:solidFill>
                <a:ea typeface="Malgun Gothic Semilight" panose="020B0502040204020203" pitchFamily="34" charset="-128"/>
                <a:cs typeface="Malgun Gothic Semilight" panose="020B0502040204020203" pitchFamily="34" charset="-128"/>
              </a:rPr>
              <a:t>Looking Forward</a:t>
            </a:r>
          </a:p>
          <a:p>
            <a:r>
              <a:rPr lang="en-US" sz="2800" dirty="0">
                <a:solidFill>
                  <a:schemeClr val="tx1"/>
                </a:solidFill>
                <a:ea typeface="Malgun Gothic Semilight" panose="020B0502040204020203" pitchFamily="34" charset="-128"/>
                <a:cs typeface="Malgun Gothic Semilight" panose="020B0502040204020203" pitchFamily="34" charset="-128"/>
              </a:rPr>
              <a:t>Adjourn</a:t>
            </a:r>
          </a:p>
          <a:p>
            <a:endParaRPr lang="en-US" dirty="0"/>
          </a:p>
        </p:txBody>
      </p:sp>
      <p:grpSp>
        <p:nvGrpSpPr>
          <p:cNvPr id="7" name="Group 6">
            <a:extLst>
              <a:ext uri="{FF2B5EF4-FFF2-40B4-BE49-F238E27FC236}">
                <a16:creationId xmlns:a16="http://schemas.microsoft.com/office/drawing/2014/main" id="{15A6E716-4CAE-42E8-814A-1C014A0B39E7}"/>
              </a:ext>
            </a:extLst>
          </p:cNvPr>
          <p:cNvGrpSpPr/>
          <p:nvPr/>
        </p:nvGrpSpPr>
        <p:grpSpPr>
          <a:xfrm>
            <a:off x="252919" y="6286475"/>
            <a:ext cx="3810560" cy="338554"/>
            <a:chOff x="104721" y="6286475"/>
            <a:chExt cx="3962029" cy="338554"/>
          </a:xfrm>
        </p:grpSpPr>
        <p:pic>
          <p:nvPicPr>
            <p:cNvPr id="5" name="Picture 4">
              <a:extLst>
                <a:ext uri="{FF2B5EF4-FFF2-40B4-BE49-F238E27FC236}">
                  <a16:creationId xmlns:a16="http://schemas.microsoft.com/office/drawing/2014/main" id="{6937E242-E598-473B-BCD3-E781FB8713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8622"/>
              <a:ext cx="984069" cy="334261"/>
            </a:xfrm>
            <a:prstGeom prst="rect">
              <a:avLst/>
            </a:prstGeom>
          </p:spPr>
        </p:pic>
        <p:sp>
          <p:nvSpPr>
            <p:cNvPr id="6" name="TextBox 5">
              <a:extLst>
                <a:ext uri="{FF2B5EF4-FFF2-40B4-BE49-F238E27FC236}">
                  <a16:creationId xmlns:a16="http://schemas.microsoft.com/office/drawing/2014/main" id="{ED62172F-0080-4760-BD88-371282764F37}"/>
                </a:ext>
              </a:extLst>
            </p:cNvPr>
            <p:cNvSpPr txBox="1"/>
            <p:nvPr/>
          </p:nvSpPr>
          <p:spPr>
            <a:xfrm>
              <a:off x="1255190" y="6286475"/>
              <a:ext cx="281156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387434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Online Media 3" title="NDANO_Get to Know NDANO_Draft 18">
            <a:hlinkClick r:id="" action="ppaction://media"/>
            <a:extLst>
              <a:ext uri="{FF2B5EF4-FFF2-40B4-BE49-F238E27FC236}">
                <a16:creationId xmlns:a16="http://schemas.microsoft.com/office/drawing/2014/main" id="{E93A2070-5E42-A181-DED9-D6E8B7975F16}"/>
              </a:ext>
            </a:extLst>
          </p:cNvPr>
          <p:cNvPicPr>
            <a:picLocks noGrp="1" noRot="1" noChangeAspect="1"/>
          </p:cNvPicPr>
          <p:nvPr>
            <p:ph idx="1"/>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1127444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10CFD9-0AB0-AEF5-04AE-1F572C7DC310}"/>
              </a:ext>
            </a:extLst>
          </p:cNvPr>
          <p:cNvSpPr/>
          <p:nvPr/>
        </p:nvSpPr>
        <p:spPr>
          <a:xfrm>
            <a:off x="0" y="440180"/>
            <a:ext cx="9201444" cy="132337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a:ea typeface="+mn-ea"/>
              <a:cs typeface="+mn-cs"/>
            </a:endParaRPr>
          </a:p>
        </p:txBody>
      </p:sp>
      <p:sp>
        <p:nvSpPr>
          <p:cNvPr id="14" name="Title 13">
            <a:extLst>
              <a:ext uri="{FF2B5EF4-FFF2-40B4-BE49-F238E27FC236}">
                <a16:creationId xmlns:a16="http://schemas.microsoft.com/office/drawing/2014/main" id="{2159FD57-1C8D-4D25-AC1B-6C6B24524265}"/>
              </a:ext>
            </a:extLst>
          </p:cNvPr>
          <p:cNvSpPr>
            <a:spLocks noGrp="1"/>
          </p:cNvSpPr>
          <p:nvPr>
            <p:ph type="ctrTitle"/>
          </p:nvPr>
        </p:nvSpPr>
        <p:spPr>
          <a:xfrm>
            <a:off x="1069848" y="2545265"/>
            <a:ext cx="7315200" cy="1323372"/>
          </a:xfrm>
        </p:spPr>
        <p:txBody>
          <a:bodyPr>
            <a:normAutofit/>
          </a:bodyPr>
          <a:lstStyle/>
          <a:p>
            <a:r>
              <a:rPr lang="en-US" sz="8800" b="1" dirty="0">
                <a:latin typeface="+mn-lt"/>
              </a:rPr>
              <a:t>Adjourn</a:t>
            </a:r>
          </a:p>
        </p:txBody>
      </p:sp>
      <p:sp>
        <p:nvSpPr>
          <p:cNvPr id="2" name="Content Placeholder 1">
            <a:extLst>
              <a:ext uri="{FF2B5EF4-FFF2-40B4-BE49-F238E27FC236}">
                <a16:creationId xmlns:a16="http://schemas.microsoft.com/office/drawing/2014/main" id="{F846EF76-6015-CA6C-C18D-EBEDFAC7959A}"/>
              </a:ext>
            </a:extLst>
          </p:cNvPr>
          <p:cNvSpPr>
            <a:spLocks noGrp="1"/>
          </p:cNvSpPr>
          <p:nvPr>
            <p:ph type="subTitle" idx="1"/>
          </p:nvPr>
        </p:nvSpPr>
        <p:spPr>
          <a:xfrm>
            <a:off x="998182" y="3888760"/>
            <a:ext cx="5205047" cy="1573946"/>
          </a:xfrm>
        </p:spPr>
        <p:txBody>
          <a:bodyPr>
            <a:normAutofit/>
          </a:bodyPr>
          <a:lstStyle/>
          <a:p>
            <a:pPr marL="0" indent="0">
              <a:buNone/>
            </a:pPr>
            <a:r>
              <a:rPr lang="en-US" sz="8800" b="1" dirty="0">
                <a:solidFill>
                  <a:schemeClr val="bg1"/>
                </a:solidFill>
                <a:effectLst/>
                <a:latin typeface="Cochocib Script Latin Pro" panose="020B0604020202020204" pitchFamily="2" charset="0"/>
              </a:rPr>
              <a:t>Thank you</a:t>
            </a:r>
          </a:p>
        </p:txBody>
      </p:sp>
      <p:sp>
        <p:nvSpPr>
          <p:cNvPr id="15" name="Content Placeholder 14">
            <a:extLst>
              <a:ext uri="{FF2B5EF4-FFF2-40B4-BE49-F238E27FC236}">
                <a16:creationId xmlns:a16="http://schemas.microsoft.com/office/drawing/2014/main" id="{0AC76F03-8F1E-485B-AEC9-C8E9E008F9CF}"/>
              </a:ext>
            </a:extLst>
          </p:cNvPr>
          <p:cNvSpPr>
            <a:spLocks noGrp="1"/>
          </p:cNvSpPr>
          <p:nvPr>
            <p:ph sz="half" idx="4294967295"/>
          </p:nvPr>
        </p:nvSpPr>
        <p:spPr>
          <a:xfrm>
            <a:off x="4379187" y="3530642"/>
            <a:ext cx="4654061" cy="1780475"/>
          </a:xfrm>
        </p:spPr>
        <p:txBody>
          <a:bodyPr>
            <a:normAutofit/>
          </a:bodyPr>
          <a:lstStyle/>
          <a:p>
            <a:pPr marL="0" indent="0">
              <a:buNone/>
            </a:pPr>
            <a:r>
              <a:rPr lang="en-US" sz="2800" dirty="0">
                <a:solidFill>
                  <a:schemeClr val="bg1"/>
                </a:solidFill>
                <a:ea typeface="Malgun Gothic Semilight" panose="020B0502040204020203" pitchFamily="34" charset="-128"/>
                <a:cs typeface="Malgun Gothic Semilight" panose="020B0502040204020203" pitchFamily="34" charset="-128"/>
              </a:rPr>
              <a:t>for belonging to NDANO! </a:t>
            </a:r>
          </a:p>
        </p:txBody>
      </p:sp>
      <p:cxnSp>
        <p:nvCxnSpPr>
          <p:cNvPr id="4" name="Straight Connector 3">
            <a:extLst>
              <a:ext uri="{FF2B5EF4-FFF2-40B4-BE49-F238E27FC236}">
                <a16:creationId xmlns:a16="http://schemas.microsoft.com/office/drawing/2014/main" id="{7B46B5F1-0D42-45BC-24FD-1BFFBAF3AFB9}"/>
              </a:ext>
            </a:extLst>
          </p:cNvPr>
          <p:cNvCxnSpPr>
            <a:cxnSpLocks/>
          </p:cNvCxnSpPr>
          <p:nvPr/>
        </p:nvCxnSpPr>
        <p:spPr>
          <a:xfrm>
            <a:off x="1069848" y="3708727"/>
            <a:ext cx="48626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E0396EA-02B0-C0A0-76C9-B7630DC448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7644" y="847407"/>
            <a:ext cx="8079608" cy="737367"/>
          </a:xfrm>
          <a:prstGeom prst="rect">
            <a:avLst/>
          </a:prstGeom>
        </p:spPr>
      </p:pic>
    </p:spTree>
    <p:extLst>
      <p:ext uri="{BB962C8B-B14F-4D97-AF65-F5344CB8AC3E}">
        <p14:creationId xmlns:p14="http://schemas.microsoft.com/office/powerpoint/2010/main" val="3930560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B25F-EF45-4960-9482-40416BC5245F}"/>
              </a:ext>
            </a:extLst>
          </p:cNvPr>
          <p:cNvSpPr>
            <a:spLocks noGrp="1"/>
          </p:cNvSpPr>
          <p:nvPr>
            <p:ph type="title"/>
          </p:nvPr>
        </p:nvSpPr>
        <p:spPr/>
        <p:txBody>
          <a:bodyPr>
            <a:normAutofit/>
          </a:bodyPr>
          <a:lstStyle/>
          <a:p>
            <a:r>
              <a:rPr lang="en-US" sz="5400" dirty="0">
                <a:latin typeface="+mn-lt"/>
              </a:rPr>
              <a:t>Mission</a:t>
            </a:r>
          </a:p>
        </p:txBody>
      </p:sp>
      <p:sp>
        <p:nvSpPr>
          <p:cNvPr id="3" name="Content Placeholder 2">
            <a:extLst>
              <a:ext uri="{FF2B5EF4-FFF2-40B4-BE49-F238E27FC236}">
                <a16:creationId xmlns:a16="http://schemas.microsoft.com/office/drawing/2014/main" id="{7AB83D6E-E677-4A59-A914-1AF02A0F47E1}"/>
              </a:ext>
            </a:extLst>
          </p:cNvPr>
          <p:cNvSpPr>
            <a:spLocks noGrp="1"/>
          </p:cNvSpPr>
          <p:nvPr>
            <p:ph idx="1"/>
          </p:nvPr>
        </p:nvSpPr>
        <p:spPr>
          <a:xfrm>
            <a:off x="3722915" y="864108"/>
            <a:ext cx="7775665" cy="5120640"/>
          </a:xfrm>
        </p:spPr>
        <p:txBody>
          <a:bodyPr>
            <a:normAutofit/>
          </a:bodyPr>
          <a:lstStyle/>
          <a:p>
            <a:pPr marL="0" indent="0">
              <a:buNone/>
            </a:pPr>
            <a:r>
              <a:rPr lang="en-US" sz="3600" dirty="0">
                <a:solidFill>
                  <a:schemeClr val="tx1"/>
                </a:solidFill>
                <a:ea typeface="Malgun Gothic Semilight" panose="020B0502040204020203" pitchFamily="34" charset="-128"/>
                <a:cs typeface="Malgun Gothic Semilight" panose="020B0502040204020203" pitchFamily="34" charset="-128"/>
              </a:rPr>
              <a:t>Educate, advocate and connect to strengthen nonprofits.</a:t>
            </a:r>
          </a:p>
        </p:txBody>
      </p:sp>
      <p:grpSp>
        <p:nvGrpSpPr>
          <p:cNvPr id="7" name="Group 6">
            <a:extLst>
              <a:ext uri="{FF2B5EF4-FFF2-40B4-BE49-F238E27FC236}">
                <a16:creationId xmlns:a16="http://schemas.microsoft.com/office/drawing/2014/main" id="{5BCDB208-B4EB-3C5C-9A03-3C7FE243E4C6}"/>
              </a:ext>
            </a:extLst>
          </p:cNvPr>
          <p:cNvGrpSpPr/>
          <p:nvPr/>
        </p:nvGrpSpPr>
        <p:grpSpPr>
          <a:xfrm>
            <a:off x="104721" y="6281978"/>
            <a:ext cx="3876472" cy="347548"/>
            <a:chOff x="104721" y="6281978"/>
            <a:chExt cx="3876472" cy="347548"/>
          </a:xfrm>
        </p:grpSpPr>
        <p:pic>
          <p:nvPicPr>
            <p:cNvPr id="8" name="Picture 7">
              <a:extLst>
                <a:ext uri="{FF2B5EF4-FFF2-40B4-BE49-F238E27FC236}">
                  <a16:creationId xmlns:a16="http://schemas.microsoft.com/office/drawing/2014/main" id="{48D35EDF-F59E-0522-9516-3B5889571D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9" name="TextBox 8">
              <a:extLst>
                <a:ext uri="{FF2B5EF4-FFF2-40B4-BE49-F238E27FC236}">
                  <a16:creationId xmlns:a16="http://schemas.microsoft.com/office/drawing/2014/main" id="{7BBE785C-95A6-4A4C-F595-3FB9BD2F0D1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116132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D3BB-DB53-404A-98D7-EEC35D2DF632}"/>
              </a:ext>
            </a:extLst>
          </p:cNvPr>
          <p:cNvSpPr>
            <a:spLocks noGrp="1"/>
          </p:cNvSpPr>
          <p:nvPr>
            <p:ph type="title"/>
          </p:nvPr>
        </p:nvSpPr>
        <p:spPr/>
        <p:txBody>
          <a:bodyPr>
            <a:normAutofit/>
          </a:bodyPr>
          <a:lstStyle/>
          <a:p>
            <a:r>
              <a:rPr lang="en-US" sz="5400" dirty="0">
                <a:latin typeface="+mn-lt"/>
              </a:rPr>
              <a:t>2023</a:t>
            </a:r>
            <a:br>
              <a:rPr lang="en-US" sz="5400" dirty="0">
                <a:latin typeface="+mn-lt"/>
              </a:rPr>
            </a:br>
            <a:r>
              <a:rPr lang="en-US" sz="5400" dirty="0">
                <a:latin typeface="+mn-lt"/>
              </a:rPr>
              <a:t>Board of Directors</a:t>
            </a:r>
          </a:p>
        </p:txBody>
      </p:sp>
      <p:sp>
        <p:nvSpPr>
          <p:cNvPr id="4" name="Content Placeholder 3">
            <a:extLst>
              <a:ext uri="{FF2B5EF4-FFF2-40B4-BE49-F238E27FC236}">
                <a16:creationId xmlns:a16="http://schemas.microsoft.com/office/drawing/2014/main" id="{67F83761-D566-402D-A3E1-132CD6FF59E3}"/>
              </a:ext>
            </a:extLst>
          </p:cNvPr>
          <p:cNvSpPr>
            <a:spLocks noGrp="1"/>
          </p:cNvSpPr>
          <p:nvPr>
            <p:ph sz="half" idx="2"/>
          </p:nvPr>
        </p:nvSpPr>
        <p:spPr>
          <a:xfrm>
            <a:off x="3870960" y="955039"/>
            <a:ext cx="7387590" cy="5005813"/>
          </a:xfrm>
        </p:spPr>
        <p:txBody>
          <a:bodyPr numCol="2">
            <a:noAutofit/>
          </a:bodyPr>
          <a:lstStyle/>
          <a:p>
            <a:pPr>
              <a:buFont typeface="Arial" panose="020B0604020202020204" pitchFamily="34" charset="0"/>
              <a:buChar char="•"/>
            </a:pPr>
            <a:r>
              <a:rPr lang="en-US" sz="1800" b="1" i="0" dirty="0">
                <a:solidFill>
                  <a:srgbClr val="00488F"/>
                </a:solidFill>
                <a:effectLst/>
              </a:rPr>
              <a:t>Tim Chapman</a:t>
            </a:r>
            <a:r>
              <a:rPr lang="en-US" sz="1800" b="0" i="0" dirty="0">
                <a:solidFill>
                  <a:srgbClr val="000000"/>
                </a:solidFill>
                <a:effectLst/>
              </a:rPr>
              <a:t>, International Peace Garden, Dunseith </a:t>
            </a:r>
            <a:endParaRPr lang="en-US" sz="1800" dirty="0"/>
          </a:p>
          <a:p>
            <a:pPr>
              <a:buFont typeface="Arial" panose="020B0604020202020204" pitchFamily="34" charset="0"/>
              <a:buChar char="•"/>
            </a:pPr>
            <a:r>
              <a:rPr lang="en-US" sz="1800" b="1" i="0" dirty="0">
                <a:solidFill>
                  <a:srgbClr val="00488F"/>
                </a:solidFill>
                <a:effectLst/>
              </a:rPr>
              <a:t>Myrna Hanson</a:t>
            </a:r>
            <a:r>
              <a:rPr lang="en-US" sz="1800" b="0" i="0" dirty="0">
                <a:solidFill>
                  <a:srgbClr val="000000"/>
                </a:solidFill>
                <a:effectLst/>
              </a:rPr>
              <a:t>, Vice President, Community of Care, Casselton</a:t>
            </a:r>
            <a:endParaRPr lang="en-US" sz="1800" dirty="0"/>
          </a:p>
          <a:p>
            <a:pPr>
              <a:buFont typeface="Arial" panose="020B0604020202020204" pitchFamily="34" charset="0"/>
              <a:buChar char="•"/>
            </a:pPr>
            <a:r>
              <a:rPr lang="en-US" sz="1800" b="1" i="0" dirty="0">
                <a:solidFill>
                  <a:srgbClr val="00488F"/>
                </a:solidFill>
                <a:effectLst/>
              </a:rPr>
              <a:t>Kara Geiger</a:t>
            </a:r>
            <a:r>
              <a:rPr lang="en-US" sz="1800" b="0" i="0" dirty="0">
                <a:solidFill>
                  <a:srgbClr val="000000"/>
                </a:solidFill>
                <a:effectLst/>
              </a:rPr>
              <a:t>, CFRE, Secretary, North Dakota Community Foundation, Bismarck </a:t>
            </a:r>
            <a:endParaRPr lang="en-US" sz="1800" dirty="0"/>
          </a:p>
          <a:p>
            <a:pPr>
              <a:buFont typeface="Arial" panose="020B0604020202020204" pitchFamily="34" charset="0"/>
              <a:buChar char="•"/>
            </a:pPr>
            <a:r>
              <a:rPr lang="en-US" sz="1800" b="1" i="0" dirty="0">
                <a:solidFill>
                  <a:srgbClr val="00488F"/>
                </a:solidFill>
                <a:effectLst/>
              </a:rPr>
              <a:t>Anne Stoll</a:t>
            </a:r>
            <a:r>
              <a:rPr lang="en-US" sz="1800" b="0" i="0" dirty="0">
                <a:solidFill>
                  <a:srgbClr val="000000"/>
                </a:solidFill>
                <a:effectLst/>
              </a:rPr>
              <a:t>, Treasurer, Eide Bailly, Fargo</a:t>
            </a:r>
            <a:endParaRPr lang="en-US" sz="1800" dirty="0"/>
          </a:p>
          <a:p>
            <a:pPr>
              <a:buFont typeface="Arial" panose="020B0604020202020204" pitchFamily="34" charset="0"/>
              <a:buChar char="•"/>
            </a:pPr>
            <a:r>
              <a:rPr lang="en-US" sz="1800" b="1" i="0" dirty="0">
                <a:solidFill>
                  <a:srgbClr val="00488F"/>
                </a:solidFill>
                <a:effectLst/>
              </a:rPr>
              <a:t>Becca Baumbach</a:t>
            </a:r>
            <a:r>
              <a:rPr lang="en-US" sz="1800" b="0" i="0" dirty="0">
                <a:solidFill>
                  <a:srgbClr val="000000"/>
                </a:solidFill>
                <a:effectLst/>
              </a:rPr>
              <a:t>, Community Foundation of Grand Forks, East Grand Forks &amp; Region </a:t>
            </a:r>
            <a:endParaRPr lang="en-US" sz="1800" dirty="0"/>
          </a:p>
          <a:p>
            <a:pPr>
              <a:buFont typeface="Arial" panose="020B0604020202020204" pitchFamily="34" charset="0"/>
              <a:buChar char="•"/>
            </a:pPr>
            <a:r>
              <a:rPr lang="en-US" sz="1800" b="1" i="0" dirty="0">
                <a:solidFill>
                  <a:srgbClr val="00488F"/>
                </a:solidFill>
                <a:effectLst/>
              </a:rPr>
              <a:t>Casondra Duckworth</a:t>
            </a:r>
            <a:r>
              <a:rPr lang="en-US" sz="1800" b="0" i="0" dirty="0">
                <a:solidFill>
                  <a:srgbClr val="000000"/>
                </a:solidFill>
                <a:effectLst/>
              </a:rPr>
              <a:t>, Jeremiah Program, Fargo</a:t>
            </a:r>
            <a:endParaRPr lang="en-US" sz="1800" dirty="0"/>
          </a:p>
          <a:p>
            <a:pPr>
              <a:buFont typeface="Arial" panose="020B0604020202020204" pitchFamily="34" charset="0"/>
              <a:buChar char="•"/>
            </a:pPr>
            <a:r>
              <a:rPr lang="en-US" sz="1800" b="1" i="0" dirty="0">
                <a:solidFill>
                  <a:srgbClr val="00488F"/>
                </a:solidFill>
                <a:effectLst/>
              </a:rPr>
              <a:t>Michelle Erickson</a:t>
            </a:r>
            <a:r>
              <a:rPr lang="en-US" sz="1800" b="0" i="0" dirty="0">
                <a:solidFill>
                  <a:srgbClr val="000000"/>
                </a:solidFill>
                <a:effectLst/>
              </a:rPr>
              <a:t>, Abused Adult Resource Center, Bismarck</a:t>
            </a:r>
            <a:endParaRPr lang="en-US" sz="1800" dirty="0"/>
          </a:p>
          <a:p>
            <a:pPr>
              <a:buFont typeface="Arial" panose="020B0604020202020204" pitchFamily="34" charset="0"/>
              <a:buChar char="•"/>
            </a:pPr>
            <a:r>
              <a:rPr lang="en-US" sz="1800" b="1" i="0" dirty="0">
                <a:solidFill>
                  <a:srgbClr val="00488F"/>
                </a:solidFill>
                <a:effectLst/>
              </a:rPr>
              <a:t>Melanie Gaebe</a:t>
            </a:r>
            <a:r>
              <a:rPr lang="en-US" sz="1800" b="0" i="0" dirty="0">
                <a:solidFill>
                  <a:srgbClr val="000000"/>
                </a:solidFill>
                <a:effectLst/>
              </a:rPr>
              <a:t>, Alzheimer’s Association, Statewide</a:t>
            </a:r>
            <a:endParaRPr lang="en-US" sz="1800" dirty="0"/>
          </a:p>
          <a:p>
            <a:pPr>
              <a:buFont typeface="Arial" panose="020B0604020202020204" pitchFamily="34" charset="0"/>
              <a:buChar char="•"/>
            </a:pPr>
            <a:r>
              <a:rPr lang="en-US" sz="1800" b="1" i="0" dirty="0">
                <a:solidFill>
                  <a:srgbClr val="00488F"/>
                </a:solidFill>
                <a:effectLst/>
              </a:rPr>
              <a:t>Patrick Kirby</a:t>
            </a:r>
            <a:r>
              <a:rPr lang="en-US" sz="1800" b="0" i="0" dirty="0">
                <a:solidFill>
                  <a:srgbClr val="000000"/>
                </a:solidFill>
                <a:effectLst/>
              </a:rPr>
              <a:t>, Do Good Better Consulting, Fargo</a:t>
            </a:r>
            <a:endParaRPr lang="en-US" sz="1800" dirty="0"/>
          </a:p>
          <a:p>
            <a:pPr>
              <a:buFont typeface="Arial" panose="020B0604020202020204" pitchFamily="34" charset="0"/>
              <a:buChar char="•"/>
            </a:pPr>
            <a:r>
              <a:rPr lang="en-US" sz="1800" b="1" i="0" dirty="0">
                <a:solidFill>
                  <a:srgbClr val="00488F"/>
                </a:solidFill>
                <a:effectLst/>
              </a:rPr>
              <a:t>Tracy LeDuc,</a:t>
            </a:r>
            <a:r>
              <a:rPr lang="en-US" sz="1800" b="0" i="0" dirty="0">
                <a:solidFill>
                  <a:srgbClr val="000000"/>
                </a:solidFill>
                <a:effectLst/>
              </a:rPr>
              <a:t> Community Violence Intervention Center, Grand Forks</a:t>
            </a:r>
            <a:endParaRPr lang="en-US" sz="1800" dirty="0"/>
          </a:p>
          <a:p>
            <a:pPr>
              <a:buFont typeface="Arial" panose="020B0604020202020204" pitchFamily="34" charset="0"/>
              <a:buChar char="•"/>
            </a:pPr>
            <a:r>
              <a:rPr lang="en-US" sz="1800" b="1" i="0" dirty="0">
                <a:solidFill>
                  <a:srgbClr val="00488F"/>
                </a:solidFill>
                <a:effectLst/>
              </a:rPr>
              <a:t>Sue Omdalen</a:t>
            </a:r>
            <a:r>
              <a:rPr lang="en-US" sz="1800" b="0" i="0" dirty="0">
                <a:solidFill>
                  <a:srgbClr val="000000"/>
                </a:solidFill>
                <a:effectLst/>
              </a:rPr>
              <a:t>, Essentia Health Foundation, Fargo</a:t>
            </a:r>
            <a:endParaRPr lang="en-US" sz="1800" dirty="0"/>
          </a:p>
          <a:p>
            <a:pPr>
              <a:buFont typeface="Arial" panose="020B0604020202020204" pitchFamily="34" charset="0"/>
              <a:buChar char="•"/>
            </a:pPr>
            <a:r>
              <a:rPr lang="en-US" sz="1800" b="1" i="0" dirty="0">
                <a:solidFill>
                  <a:srgbClr val="00488F"/>
                </a:solidFill>
                <a:effectLst/>
              </a:rPr>
              <a:t>Gayla Sherman</a:t>
            </a:r>
            <a:r>
              <a:rPr lang="en-US" sz="1800" b="0" i="0" dirty="0">
                <a:solidFill>
                  <a:srgbClr val="000000"/>
                </a:solidFill>
                <a:effectLst/>
              </a:rPr>
              <a:t>, Missouri Slope Foundation, Bismarck</a:t>
            </a:r>
            <a:endParaRPr lang="en-US" sz="1800" dirty="0"/>
          </a:p>
          <a:p>
            <a:pPr>
              <a:buFont typeface="Arial" panose="020B0604020202020204" pitchFamily="34" charset="0"/>
              <a:buChar char="•"/>
            </a:pPr>
            <a:r>
              <a:rPr lang="en-US" sz="1800" b="1" i="0" dirty="0">
                <a:solidFill>
                  <a:srgbClr val="00488F"/>
                </a:solidFill>
                <a:effectLst/>
              </a:rPr>
              <a:t>Stacy Schaffer</a:t>
            </a:r>
            <a:r>
              <a:rPr lang="en-US" sz="1800" b="0" i="0" dirty="0">
                <a:solidFill>
                  <a:srgbClr val="000000"/>
                </a:solidFill>
                <a:effectLst/>
              </a:rPr>
              <a:t>, 31:8 Project, Bismarck </a:t>
            </a:r>
            <a:endParaRPr lang="en-US" sz="1800" dirty="0"/>
          </a:p>
          <a:p>
            <a:pPr>
              <a:buFont typeface="Arial" panose="020B0604020202020204" pitchFamily="34" charset="0"/>
              <a:buChar char="•"/>
            </a:pPr>
            <a:r>
              <a:rPr lang="en-US" sz="1800" b="1" i="0" dirty="0">
                <a:solidFill>
                  <a:srgbClr val="00488F"/>
                </a:solidFill>
                <a:effectLst/>
              </a:rPr>
              <a:t>Lyndsay Ulrickson</a:t>
            </a:r>
            <a:r>
              <a:rPr lang="en-US" sz="1800" b="0" i="0" dirty="0">
                <a:solidFill>
                  <a:srgbClr val="000000"/>
                </a:solidFill>
                <a:effectLst/>
              </a:rPr>
              <a:t>, Bush Foundation, Statewide</a:t>
            </a:r>
            <a:endParaRPr lang="en-US" sz="1800" dirty="0"/>
          </a:p>
          <a:p>
            <a:pPr>
              <a:buFont typeface="Arial" panose="020B0604020202020204" pitchFamily="34" charset="0"/>
              <a:buChar char="•"/>
            </a:pPr>
            <a:r>
              <a:rPr lang="en-US" sz="1800" b="1" i="0" dirty="0">
                <a:solidFill>
                  <a:srgbClr val="00488F"/>
                </a:solidFill>
                <a:effectLst/>
              </a:rPr>
              <a:t>Murray Sagsveen</a:t>
            </a:r>
            <a:r>
              <a:rPr lang="en-US" sz="1800" b="0" i="0" dirty="0">
                <a:solidFill>
                  <a:srgbClr val="000000"/>
                </a:solidFill>
                <a:effectLst/>
              </a:rPr>
              <a:t>, JD, Attorney</a:t>
            </a:r>
            <a:endParaRPr lang="en-US" sz="1800" dirty="0"/>
          </a:p>
        </p:txBody>
      </p:sp>
      <p:grpSp>
        <p:nvGrpSpPr>
          <p:cNvPr id="8" name="Group 7">
            <a:extLst>
              <a:ext uri="{FF2B5EF4-FFF2-40B4-BE49-F238E27FC236}">
                <a16:creationId xmlns:a16="http://schemas.microsoft.com/office/drawing/2014/main" id="{1C4AC900-BCAD-95F6-2935-05D50E0144F0}"/>
              </a:ext>
            </a:extLst>
          </p:cNvPr>
          <p:cNvGrpSpPr/>
          <p:nvPr/>
        </p:nvGrpSpPr>
        <p:grpSpPr>
          <a:xfrm>
            <a:off x="104721" y="6281978"/>
            <a:ext cx="3876472" cy="347548"/>
            <a:chOff x="104721" y="6281978"/>
            <a:chExt cx="3876472" cy="347548"/>
          </a:xfrm>
        </p:grpSpPr>
        <p:pic>
          <p:nvPicPr>
            <p:cNvPr id="9" name="Picture 8">
              <a:extLst>
                <a:ext uri="{FF2B5EF4-FFF2-40B4-BE49-F238E27FC236}">
                  <a16:creationId xmlns:a16="http://schemas.microsoft.com/office/drawing/2014/main" id="{35BD13B9-E709-4D69-F8D8-39A12EBFA4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0" name="TextBox 9">
              <a:extLst>
                <a:ext uri="{FF2B5EF4-FFF2-40B4-BE49-F238E27FC236}">
                  <a16:creationId xmlns:a16="http://schemas.microsoft.com/office/drawing/2014/main" id="{A8342812-776F-8E53-B819-096537F33EE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Tree>
    <p:extLst>
      <p:ext uri="{BB962C8B-B14F-4D97-AF65-F5344CB8AC3E}">
        <p14:creationId xmlns:p14="http://schemas.microsoft.com/office/powerpoint/2010/main" val="3817675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5" name="Rectangle 24">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807D3BB-DB53-404A-98D7-EEC35D2DF632}"/>
              </a:ext>
            </a:extLst>
          </p:cNvPr>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spc="-100"/>
              <a:t>Recognition of Service</a:t>
            </a:r>
          </a:p>
        </p:txBody>
      </p:sp>
      <p:pic>
        <p:nvPicPr>
          <p:cNvPr id="16" name="Picture 15" descr="A person with curly hair wearing a black suit&#10;&#10;Description automatically generated">
            <a:extLst>
              <a:ext uri="{FF2B5EF4-FFF2-40B4-BE49-F238E27FC236}">
                <a16:creationId xmlns:a16="http://schemas.microsoft.com/office/drawing/2014/main" id="{EFE3764B-30C9-EAB7-B874-82A150E5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171" y="759599"/>
            <a:ext cx="3558208" cy="5330650"/>
          </a:xfrm>
          <a:prstGeom prst="rect">
            <a:avLst/>
          </a:prstGeom>
        </p:spPr>
      </p:pic>
      <p:sp>
        <p:nvSpPr>
          <p:cNvPr id="29" name="Rectangle 28">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8" name="Group 17">
            <a:extLst>
              <a:ext uri="{FF2B5EF4-FFF2-40B4-BE49-F238E27FC236}">
                <a16:creationId xmlns:a16="http://schemas.microsoft.com/office/drawing/2014/main" id="{1C4AC900-BCAD-95F6-2935-05D50E0144F0}"/>
              </a:ext>
            </a:extLst>
          </p:cNvPr>
          <p:cNvGrpSpPr/>
          <p:nvPr/>
        </p:nvGrpSpPr>
        <p:grpSpPr>
          <a:xfrm>
            <a:off x="104721" y="6281978"/>
            <a:ext cx="3876472" cy="347548"/>
            <a:chOff x="104721" y="6281978"/>
            <a:chExt cx="3876472" cy="347548"/>
          </a:xfrm>
        </p:grpSpPr>
        <p:pic>
          <p:nvPicPr>
            <p:cNvPr id="19" name="Picture 18">
              <a:extLst>
                <a:ext uri="{FF2B5EF4-FFF2-40B4-BE49-F238E27FC236}">
                  <a16:creationId xmlns:a16="http://schemas.microsoft.com/office/drawing/2014/main" id="{35BD13B9-E709-4D69-F8D8-39A12EBFA4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20" name="TextBox 19">
              <a:extLst>
                <a:ext uri="{FF2B5EF4-FFF2-40B4-BE49-F238E27FC236}">
                  <a16:creationId xmlns:a16="http://schemas.microsoft.com/office/drawing/2014/main" id="{A8342812-776F-8E53-B819-096537F33EE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26" name="TextBox 25">
            <a:extLst>
              <a:ext uri="{FF2B5EF4-FFF2-40B4-BE49-F238E27FC236}">
                <a16:creationId xmlns:a16="http://schemas.microsoft.com/office/drawing/2014/main" id="{A286A127-35BE-99CD-03B2-48DCD33D6FAD}"/>
              </a:ext>
            </a:extLst>
          </p:cNvPr>
          <p:cNvSpPr txBox="1"/>
          <p:nvPr/>
        </p:nvSpPr>
        <p:spPr>
          <a:xfrm>
            <a:off x="6525170" y="6281978"/>
            <a:ext cx="5096215" cy="369332"/>
          </a:xfrm>
          <a:prstGeom prst="rect">
            <a:avLst/>
          </a:prstGeom>
          <a:noFill/>
        </p:spPr>
        <p:txBody>
          <a:bodyPr wrap="square" rtlCol="0">
            <a:spAutoFit/>
          </a:bodyPr>
          <a:lstStyle/>
          <a:p>
            <a:r>
              <a:rPr lang="en-US" dirty="0"/>
              <a:t>Kara Geiger, CFRE, ND Community Foundation</a:t>
            </a:r>
          </a:p>
        </p:txBody>
      </p:sp>
    </p:spTree>
    <p:extLst>
      <p:ext uri="{BB962C8B-B14F-4D97-AF65-F5344CB8AC3E}">
        <p14:creationId xmlns:p14="http://schemas.microsoft.com/office/powerpoint/2010/main" val="453880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D3BB-DB53-404A-98D7-EEC35D2DF632}"/>
              </a:ext>
            </a:extLst>
          </p:cNvPr>
          <p:cNvSpPr>
            <a:spLocks noGrp="1"/>
          </p:cNvSpPr>
          <p:nvPr>
            <p:ph type="title"/>
          </p:nvPr>
        </p:nvSpPr>
        <p:spPr/>
        <p:txBody>
          <a:bodyPr>
            <a:normAutofit/>
          </a:bodyPr>
          <a:lstStyle/>
          <a:p>
            <a:r>
              <a:rPr lang="en-US" sz="4400" dirty="0">
                <a:latin typeface="+mn-lt"/>
              </a:rPr>
              <a:t>Returning Board Members</a:t>
            </a:r>
          </a:p>
        </p:txBody>
      </p:sp>
      <p:grpSp>
        <p:nvGrpSpPr>
          <p:cNvPr id="8" name="Group 7">
            <a:extLst>
              <a:ext uri="{FF2B5EF4-FFF2-40B4-BE49-F238E27FC236}">
                <a16:creationId xmlns:a16="http://schemas.microsoft.com/office/drawing/2014/main" id="{1C4AC900-BCAD-95F6-2935-05D50E0144F0}"/>
              </a:ext>
            </a:extLst>
          </p:cNvPr>
          <p:cNvGrpSpPr/>
          <p:nvPr/>
        </p:nvGrpSpPr>
        <p:grpSpPr>
          <a:xfrm>
            <a:off x="104721" y="6281978"/>
            <a:ext cx="3876472" cy="347548"/>
            <a:chOff x="104721" y="6281978"/>
            <a:chExt cx="3876472" cy="347548"/>
          </a:xfrm>
        </p:grpSpPr>
        <p:pic>
          <p:nvPicPr>
            <p:cNvPr id="9" name="Picture 8">
              <a:extLst>
                <a:ext uri="{FF2B5EF4-FFF2-40B4-BE49-F238E27FC236}">
                  <a16:creationId xmlns:a16="http://schemas.microsoft.com/office/drawing/2014/main" id="{35BD13B9-E709-4D69-F8D8-39A12EBFA4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0" name="TextBox 9">
              <a:extLst>
                <a:ext uri="{FF2B5EF4-FFF2-40B4-BE49-F238E27FC236}">
                  <a16:creationId xmlns:a16="http://schemas.microsoft.com/office/drawing/2014/main" id="{A8342812-776F-8E53-B819-096537F33EEB}"/>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12" name="Content Placeholder 6">
            <a:extLst>
              <a:ext uri="{FF2B5EF4-FFF2-40B4-BE49-F238E27FC236}">
                <a16:creationId xmlns:a16="http://schemas.microsoft.com/office/drawing/2014/main" id="{D54225B9-932B-FCCF-5227-A8AC4FEABA3C}"/>
              </a:ext>
            </a:extLst>
          </p:cNvPr>
          <p:cNvGraphicFramePr>
            <a:graphicFrameLocks noGrp="1"/>
          </p:cNvGraphicFramePr>
          <p:nvPr>
            <p:ph sz="half" idx="1"/>
            <p:extLst>
              <p:ext uri="{D42A27DB-BD31-4B8C-83A1-F6EECF244321}">
                <p14:modId xmlns:p14="http://schemas.microsoft.com/office/powerpoint/2010/main" val="3590515174"/>
              </p:ext>
            </p:extLst>
          </p:nvPr>
        </p:nvGraphicFramePr>
        <p:xfrm>
          <a:off x="3699803" y="883450"/>
          <a:ext cx="7624689" cy="5212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8829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12EB-E2A5-46B2-B016-47122DB41E35}"/>
              </a:ext>
            </a:extLst>
          </p:cNvPr>
          <p:cNvSpPr>
            <a:spLocks noGrp="1"/>
          </p:cNvSpPr>
          <p:nvPr>
            <p:ph type="ctrTitle"/>
          </p:nvPr>
        </p:nvSpPr>
        <p:spPr>
          <a:xfrm>
            <a:off x="596755" y="2670159"/>
            <a:ext cx="9763957" cy="2074158"/>
          </a:xfrm>
        </p:spPr>
        <p:txBody>
          <a:bodyPr>
            <a:normAutofit/>
          </a:bodyPr>
          <a:lstStyle/>
          <a:p>
            <a:r>
              <a:rPr lang="en-US" sz="7200" b="1" dirty="0">
                <a:latin typeface="+mn-lt"/>
                <a:ea typeface="Malgun Gothic Semilight" panose="020B0502040204020203" pitchFamily="34" charset="-128"/>
                <a:cs typeface="Malgun Gothic Semilight" panose="020B0502040204020203" pitchFamily="34" charset="-128"/>
              </a:rPr>
              <a:t>Year in Review: </a:t>
            </a:r>
            <a:br>
              <a:rPr lang="en-US" sz="7200" b="1" dirty="0">
                <a:latin typeface="+mn-lt"/>
                <a:ea typeface="Malgun Gothic Semilight" panose="020B0502040204020203" pitchFamily="34" charset="-128"/>
                <a:cs typeface="Malgun Gothic Semilight" panose="020B0502040204020203" pitchFamily="34" charset="-128"/>
              </a:rPr>
            </a:br>
            <a:r>
              <a:rPr lang="en-US" sz="6000" b="1" dirty="0">
                <a:latin typeface="+mn-lt"/>
                <a:ea typeface="Malgun Gothic Semilight" panose="020B0502040204020203" pitchFamily="34" charset="-128"/>
                <a:cs typeface="Malgun Gothic Semilight" panose="020B0502040204020203" pitchFamily="34" charset="-128"/>
              </a:rPr>
              <a:t>NDANO in 2023</a:t>
            </a:r>
            <a:endParaRPr lang="en-US" sz="7200" dirty="0">
              <a:latin typeface="+mn-lt"/>
              <a:ea typeface="Malgun Gothic Semilight" panose="020B0502040204020203" pitchFamily="34" charset="-128"/>
              <a:cs typeface="Malgun Gothic Semilight" panose="020B0502040204020203" pitchFamily="34" charset="-128"/>
            </a:endParaRPr>
          </a:p>
        </p:txBody>
      </p:sp>
      <p:grpSp>
        <p:nvGrpSpPr>
          <p:cNvPr id="15" name="Group 14">
            <a:extLst>
              <a:ext uri="{FF2B5EF4-FFF2-40B4-BE49-F238E27FC236}">
                <a16:creationId xmlns:a16="http://schemas.microsoft.com/office/drawing/2014/main" id="{5EAC82F7-190B-9A74-1836-C2E71FF6D964}"/>
              </a:ext>
            </a:extLst>
          </p:cNvPr>
          <p:cNvGrpSpPr/>
          <p:nvPr/>
        </p:nvGrpSpPr>
        <p:grpSpPr>
          <a:xfrm>
            <a:off x="104721" y="6281978"/>
            <a:ext cx="3876472" cy="347548"/>
            <a:chOff x="104721" y="6281978"/>
            <a:chExt cx="3876472" cy="347548"/>
          </a:xfrm>
        </p:grpSpPr>
        <p:pic>
          <p:nvPicPr>
            <p:cNvPr id="16" name="Picture 15">
              <a:extLst>
                <a:ext uri="{FF2B5EF4-FFF2-40B4-BE49-F238E27FC236}">
                  <a16:creationId xmlns:a16="http://schemas.microsoft.com/office/drawing/2014/main" id="{DF827FF8-3DC8-DED4-F46B-645B66B1F42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7" name="TextBox 16">
              <a:extLst>
                <a:ext uri="{FF2B5EF4-FFF2-40B4-BE49-F238E27FC236}">
                  <a16:creationId xmlns:a16="http://schemas.microsoft.com/office/drawing/2014/main" id="{02F922FB-5464-8FEF-32D5-120E0502997A}"/>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sp>
        <p:nvSpPr>
          <p:cNvPr id="3" name="Rectangle 2">
            <a:extLst>
              <a:ext uri="{FF2B5EF4-FFF2-40B4-BE49-F238E27FC236}">
                <a16:creationId xmlns:a16="http://schemas.microsoft.com/office/drawing/2014/main" id="{57EF0C60-DF43-2FB8-B27D-5149D3125737}"/>
              </a:ext>
            </a:extLst>
          </p:cNvPr>
          <p:cNvSpPr/>
          <p:nvPr/>
        </p:nvSpPr>
        <p:spPr>
          <a:xfrm>
            <a:off x="0" y="348869"/>
            <a:ext cx="9201444" cy="132337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a:ea typeface="+mn-ea"/>
              <a:cs typeface="+mn-cs"/>
            </a:endParaRPr>
          </a:p>
        </p:txBody>
      </p:sp>
      <p:pic>
        <p:nvPicPr>
          <p:cNvPr id="4" name="Picture 3">
            <a:extLst>
              <a:ext uri="{FF2B5EF4-FFF2-40B4-BE49-F238E27FC236}">
                <a16:creationId xmlns:a16="http://schemas.microsoft.com/office/drawing/2014/main" id="{781DC3C7-870F-6BCA-E37B-93BC196DD3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755" y="805462"/>
            <a:ext cx="8079608" cy="737367"/>
          </a:xfrm>
          <a:prstGeom prst="rect">
            <a:avLst/>
          </a:prstGeom>
        </p:spPr>
      </p:pic>
    </p:spTree>
    <p:extLst>
      <p:ext uri="{BB962C8B-B14F-4D97-AF65-F5344CB8AC3E}">
        <p14:creationId xmlns:p14="http://schemas.microsoft.com/office/powerpoint/2010/main" val="2443827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104721" y="712923"/>
            <a:ext cx="3287360" cy="5362414"/>
          </a:xfrm>
        </p:spPr>
        <p:txBody>
          <a:bodyPr>
            <a:normAutofit/>
          </a:bodyPr>
          <a:lstStyle/>
          <a:p>
            <a:r>
              <a:rPr lang="en-US" sz="5400" dirty="0">
                <a:latin typeface="+mn-lt"/>
              </a:rPr>
              <a:t>2023</a:t>
            </a:r>
            <a:br>
              <a:rPr lang="en-US" sz="5400" dirty="0">
                <a:latin typeface="+mn-lt"/>
              </a:rPr>
            </a:br>
            <a:r>
              <a:rPr lang="en-US" sz="5400" dirty="0">
                <a:latin typeface="+mn-lt"/>
              </a:rPr>
              <a:t>Financials</a:t>
            </a:r>
          </a:p>
        </p:txBody>
      </p:sp>
      <p:sp>
        <p:nvSpPr>
          <p:cNvPr id="4" name="Text Placeholder 3">
            <a:extLst>
              <a:ext uri="{FF2B5EF4-FFF2-40B4-BE49-F238E27FC236}">
                <a16:creationId xmlns:a16="http://schemas.microsoft.com/office/drawing/2014/main" id="{79BA5B59-DEA0-4618-884E-00A8E529482B}"/>
              </a:ext>
            </a:extLst>
          </p:cNvPr>
          <p:cNvSpPr>
            <a:spLocks noGrp="1"/>
          </p:cNvSpPr>
          <p:nvPr>
            <p:ph type="body" idx="1"/>
          </p:nvPr>
        </p:nvSpPr>
        <p:spPr>
          <a:xfrm>
            <a:off x="3583122" y="1684676"/>
            <a:ext cx="3622967" cy="554000"/>
          </a:xfrm>
        </p:spPr>
        <p:txBody>
          <a:bodyPr>
            <a:noAutofit/>
          </a:bodyPr>
          <a:lstStyle/>
          <a:p>
            <a:r>
              <a:rPr lang="en-US" sz="2800" dirty="0">
                <a:solidFill>
                  <a:schemeClr val="tx1"/>
                </a:solidFill>
                <a:ea typeface="Malgun Gothic" panose="020B0503020000020004" pitchFamily="34" charset="-127"/>
                <a:cs typeface="Malgun Gothic Semilight" panose="020B0502040204020203" pitchFamily="34" charset="-128"/>
              </a:rPr>
              <a:t>Revenue: $159,268</a:t>
            </a:r>
          </a:p>
        </p:txBody>
      </p:sp>
      <p:sp>
        <p:nvSpPr>
          <p:cNvPr id="6" name="Text Placeholder 5">
            <a:extLst>
              <a:ext uri="{FF2B5EF4-FFF2-40B4-BE49-F238E27FC236}">
                <a16:creationId xmlns:a16="http://schemas.microsoft.com/office/drawing/2014/main" id="{27DE498A-84EF-4492-8534-A764BAB0EF4D}"/>
              </a:ext>
            </a:extLst>
          </p:cNvPr>
          <p:cNvSpPr>
            <a:spLocks noGrp="1"/>
          </p:cNvSpPr>
          <p:nvPr>
            <p:ph type="body" sz="quarter" idx="3"/>
          </p:nvPr>
        </p:nvSpPr>
        <p:spPr>
          <a:xfrm>
            <a:off x="7418113" y="1684676"/>
            <a:ext cx="3622967" cy="575647"/>
          </a:xfrm>
        </p:spPr>
        <p:txBody>
          <a:bodyPr>
            <a:noAutofit/>
          </a:bodyPr>
          <a:lstStyle/>
          <a:p>
            <a:r>
              <a:rPr lang="en-US" sz="2800" dirty="0">
                <a:solidFill>
                  <a:schemeClr val="tx1"/>
                </a:solidFill>
                <a:ea typeface="Malgun Gothic" panose="020B0503020000020004" pitchFamily="34" charset="-127"/>
                <a:cs typeface="Malgun Gothic Semilight" panose="020B0502040204020203" pitchFamily="34" charset="-128"/>
              </a:rPr>
              <a:t>Expenses: $ 136,728</a:t>
            </a:r>
          </a:p>
        </p:txBody>
      </p:sp>
      <p:grpSp>
        <p:nvGrpSpPr>
          <p:cNvPr id="10" name="Group 9">
            <a:extLst>
              <a:ext uri="{FF2B5EF4-FFF2-40B4-BE49-F238E27FC236}">
                <a16:creationId xmlns:a16="http://schemas.microsoft.com/office/drawing/2014/main" id="{35F18C5B-C7DC-7F73-9BC5-FDFC9029CA5B}"/>
              </a:ext>
            </a:extLst>
          </p:cNvPr>
          <p:cNvGrpSpPr/>
          <p:nvPr/>
        </p:nvGrpSpPr>
        <p:grpSpPr>
          <a:xfrm>
            <a:off x="104721" y="6281978"/>
            <a:ext cx="3876472" cy="347548"/>
            <a:chOff x="104721" y="6281978"/>
            <a:chExt cx="3876472" cy="347548"/>
          </a:xfrm>
        </p:grpSpPr>
        <p:pic>
          <p:nvPicPr>
            <p:cNvPr id="15" name="Picture 14">
              <a:extLst>
                <a:ext uri="{FF2B5EF4-FFF2-40B4-BE49-F238E27FC236}">
                  <a16:creationId xmlns:a16="http://schemas.microsoft.com/office/drawing/2014/main" id="{44341A7E-861E-C0B6-0A7E-967F3E843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6" name="TextBox 15">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9" name="Chart 8">
            <a:extLst>
              <a:ext uri="{FF2B5EF4-FFF2-40B4-BE49-F238E27FC236}">
                <a16:creationId xmlns:a16="http://schemas.microsoft.com/office/drawing/2014/main" id="{62988898-2A5B-4837-A09F-2FD36DB21587}"/>
              </a:ext>
            </a:extLst>
          </p:cNvPr>
          <p:cNvGraphicFramePr>
            <a:graphicFrameLocks/>
          </p:cNvGraphicFramePr>
          <p:nvPr>
            <p:extLst>
              <p:ext uri="{D42A27DB-BD31-4B8C-83A1-F6EECF244321}">
                <p14:modId xmlns:p14="http://schemas.microsoft.com/office/powerpoint/2010/main" val="1922446373"/>
              </p:ext>
            </p:extLst>
          </p:nvPr>
        </p:nvGraphicFramePr>
        <p:xfrm>
          <a:off x="3604105" y="2260105"/>
          <a:ext cx="3768603" cy="3071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7C4C1A78-ED5C-44FD-8494-B364C787805B}"/>
              </a:ext>
            </a:extLst>
          </p:cNvPr>
          <p:cNvGraphicFramePr>
            <a:graphicFrameLocks/>
          </p:cNvGraphicFramePr>
          <p:nvPr>
            <p:extLst>
              <p:ext uri="{D42A27DB-BD31-4B8C-83A1-F6EECF244321}">
                <p14:modId xmlns:p14="http://schemas.microsoft.com/office/powerpoint/2010/main" val="1824147163"/>
              </p:ext>
            </p:extLst>
          </p:nvPr>
        </p:nvGraphicFramePr>
        <p:xfrm>
          <a:off x="7623620" y="2315812"/>
          <a:ext cx="3964225" cy="307118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CA89B5C-7031-83CC-427A-B55B52DDD237}"/>
              </a:ext>
            </a:extLst>
          </p:cNvPr>
          <p:cNvSpPr txBox="1"/>
          <p:nvPr/>
        </p:nvSpPr>
        <p:spPr>
          <a:xfrm>
            <a:off x="4731954" y="6103411"/>
            <a:ext cx="6204856" cy="523220"/>
          </a:xfrm>
          <a:prstGeom prst="rect">
            <a:avLst/>
          </a:prstGeom>
          <a:noFill/>
        </p:spPr>
        <p:txBody>
          <a:bodyPr wrap="square">
            <a:spAutoFit/>
          </a:bodyPr>
          <a:lstStyle/>
          <a:p>
            <a:r>
              <a:rPr lang="en-US" sz="2800" b="1" dirty="0">
                <a:latin typeface="Cambria" panose="02040503050406030204" pitchFamily="18" charset="0"/>
                <a:ea typeface="Cambria" panose="02040503050406030204" pitchFamily="18" charset="0"/>
                <a:cs typeface="Times New Roman" panose="02020603050405020304" pitchFamily="18" charset="0"/>
              </a:rPr>
              <a:t>Positive Cash Reserve: $263,760</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81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97E58-4D94-428C-923D-DCFAE9830E11}"/>
              </a:ext>
            </a:extLst>
          </p:cNvPr>
          <p:cNvSpPr>
            <a:spLocks noGrp="1"/>
          </p:cNvSpPr>
          <p:nvPr>
            <p:ph type="title"/>
          </p:nvPr>
        </p:nvSpPr>
        <p:spPr>
          <a:xfrm>
            <a:off x="104721" y="712923"/>
            <a:ext cx="3287360" cy="5362414"/>
          </a:xfrm>
        </p:spPr>
        <p:txBody>
          <a:bodyPr>
            <a:normAutofit/>
          </a:bodyPr>
          <a:lstStyle/>
          <a:p>
            <a:r>
              <a:rPr lang="en-US" sz="4400" dirty="0">
                <a:latin typeface="+mn-lt"/>
              </a:rPr>
              <a:t>2023</a:t>
            </a:r>
            <a:br>
              <a:rPr lang="en-US" sz="4400" dirty="0">
                <a:latin typeface="+mn-lt"/>
              </a:rPr>
            </a:br>
            <a:r>
              <a:rPr lang="en-US" sz="4400" dirty="0">
                <a:latin typeface="+mn-lt"/>
              </a:rPr>
              <a:t>Nonprofit</a:t>
            </a:r>
            <a:br>
              <a:rPr lang="en-US" sz="4400" dirty="0">
                <a:latin typeface="+mn-lt"/>
              </a:rPr>
            </a:br>
            <a:r>
              <a:rPr lang="en-US" sz="4400" dirty="0">
                <a:latin typeface="+mn-lt"/>
              </a:rPr>
              <a:t>Membership</a:t>
            </a:r>
            <a:br>
              <a:rPr lang="en-US" sz="4400" dirty="0">
                <a:latin typeface="+mn-lt"/>
              </a:rPr>
            </a:br>
            <a:r>
              <a:rPr lang="en-US" sz="4400" dirty="0">
                <a:latin typeface="+mn-lt"/>
              </a:rPr>
              <a:t>(160)</a:t>
            </a:r>
          </a:p>
        </p:txBody>
      </p:sp>
      <p:grpSp>
        <p:nvGrpSpPr>
          <p:cNvPr id="10" name="Group 9">
            <a:extLst>
              <a:ext uri="{FF2B5EF4-FFF2-40B4-BE49-F238E27FC236}">
                <a16:creationId xmlns:a16="http://schemas.microsoft.com/office/drawing/2014/main" id="{35F18C5B-C7DC-7F73-9BC5-FDFC9029CA5B}"/>
              </a:ext>
            </a:extLst>
          </p:cNvPr>
          <p:cNvGrpSpPr/>
          <p:nvPr/>
        </p:nvGrpSpPr>
        <p:grpSpPr>
          <a:xfrm>
            <a:off x="104721" y="6281978"/>
            <a:ext cx="3876472" cy="347548"/>
            <a:chOff x="104721" y="6281978"/>
            <a:chExt cx="3876472" cy="347548"/>
          </a:xfrm>
        </p:grpSpPr>
        <p:pic>
          <p:nvPicPr>
            <p:cNvPr id="15" name="Picture 14">
              <a:extLst>
                <a:ext uri="{FF2B5EF4-FFF2-40B4-BE49-F238E27FC236}">
                  <a16:creationId xmlns:a16="http://schemas.microsoft.com/office/drawing/2014/main" id="{44341A7E-861E-C0B6-0A7E-967F3E843C7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721" y="6281978"/>
              <a:ext cx="984069" cy="347548"/>
            </a:xfrm>
            <a:prstGeom prst="rect">
              <a:avLst/>
            </a:prstGeom>
          </p:spPr>
        </p:pic>
        <p:sp>
          <p:nvSpPr>
            <p:cNvPr id="16" name="TextBox 15">
              <a:extLst>
                <a:ext uri="{FF2B5EF4-FFF2-40B4-BE49-F238E27FC236}">
                  <a16:creationId xmlns:a16="http://schemas.microsoft.com/office/drawing/2014/main" id="{01182FF3-0F9C-972C-9477-B44F6B1B86C0}"/>
                </a:ext>
              </a:extLst>
            </p:cNvPr>
            <p:cNvSpPr txBox="1"/>
            <p:nvPr/>
          </p:nvSpPr>
          <p:spPr>
            <a:xfrm>
              <a:off x="1255190" y="6286475"/>
              <a:ext cx="2726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50000"/>
                      <a:lumOff val="50000"/>
                    </a:prstClr>
                  </a:solidFill>
                  <a:effectLst/>
                  <a:uLnTx/>
                  <a:uFillTx/>
                  <a:latin typeface="Garamond" panose="02020404030301010803" pitchFamily="18" charset="0"/>
                  <a:ea typeface="+mn-ea"/>
                  <a:cs typeface="+mn-cs"/>
                </a:rPr>
                <a:t>Educate. Advocate. Connect.</a:t>
              </a:r>
            </a:p>
          </p:txBody>
        </p:sp>
      </p:grpSp>
      <p:graphicFrame>
        <p:nvGraphicFramePr>
          <p:cNvPr id="8" name="Chart 7">
            <a:extLst>
              <a:ext uri="{FF2B5EF4-FFF2-40B4-BE49-F238E27FC236}">
                <a16:creationId xmlns:a16="http://schemas.microsoft.com/office/drawing/2014/main" id="{00000000-0008-0000-0200-000002000000}"/>
              </a:ext>
            </a:extLst>
          </p:cNvPr>
          <p:cNvGraphicFramePr>
            <a:graphicFrameLocks/>
          </p:cNvGraphicFramePr>
          <p:nvPr/>
        </p:nvGraphicFramePr>
        <p:xfrm>
          <a:off x="3527396" y="1479150"/>
          <a:ext cx="3970333" cy="40311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00000000-0008-0000-0200-000003000000}"/>
              </a:ext>
            </a:extLst>
          </p:cNvPr>
          <p:cNvGraphicFramePr>
            <a:graphicFrameLocks/>
          </p:cNvGraphicFramePr>
          <p:nvPr>
            <p:extLst>
              <p:ext uri="{D42A27DB-BD31-4B8C-83A1-F6EECF244321}">
                <p14:modId xmlns:p14="http://schemas.microsoft.com/office/powerpoint/2010/main" val="1502076605"/>
              </p:ext>
            </p:extLst>
          </p:nvPr>
        </p:nvGraphicFramePr>
        <p:xfrm>
          <a:off x="7184169" y="1608546"/>
          <a:ext cx="4903110" cy="4031111"/>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6">
            <a:extLst>
              <a:ext uri="{FF2B5EF4-FFF2-40B4-BE49-F238E27FC236}">
                <a16:creationId xmlns:a16="http://schemas.microsoft.com/office/drawing/2014/main" id="{0CE0EAC9-A2B6-8049-F884-77980EE4AD16}"/>
              </a:ext>
            </a:extLst>
          </p:cNvPr>
          <p:cNvSpPr txBox="1">
            <a:spLocks/>
          </p:cNvSpPr>
          <p:nvPr/>
        </p:nvSpPr>
        <p:spPr>
          <a:xfrm>
            <a:off x="3593647" y="702936"/>
            <a:ext cx="1918632" cy="54467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1D5692"/>
              </a:buClr>
              <a:buSzTx/>
              <a:buFont typeface="Wingdings 2" pitchFamily="18" charset="2"/>
              <a:buNone/>
              <a:tabLst/>
              <a:defRPr/>
            </a:pPr>
            <a:r>
              <a:rPr kumimoji="0" lang="en-US" sz="2800" b="1" i="0" u="none" strike="noStrike" kern="1200" cap="none" spc="0" normalizeH="0" baseline="0" noProof="0" dirty="0">
                <a:ln>
                  <a:noFill/>
                </a:ln>
                <a:solidFill>
                  <a:schemeClr val="tx1"/>
                </a:solidFill>
                <a:effectLst/>
                <a:uLnTx/>
                <a:uFillTx/>
                <a:ea typeface="Malgun Gothic Semilight" panose="020B0502040204020203" pitchFamily="34" charset="-128"/>
                <a:cs typeface="Malgun Gothic Semilight" panose="020B0502040204020203" pitchFamily="34" charset="-128"/>
              </a:rPr>
              <a:t>By Budget</a:t>
            </a:r>
          </a:p>
        </p:txBody>
      </p:sp>
      <p:sp>
        <p:nvSpPr>
          <p:cNvPr id="24" name="Text Placeholder 6">
            <a:extLst>
              <a:ext uri="{FF2B5EF4-FFF2-40B4-BE49-F238E27FC236}">
                <a16:creationId xmlns:a16="http://schemas.microsoft.com/office/drawing/2014/main" id="{DC27CA6B-593D-7B0B-77E1-3E28EA421F94}"/>
              </a:ext>
            </a:extLst>
          </p:cNvPr>
          <p:cNvSpPr txBox="1">
            <a:spLocks/>
          </p:cNvSpPr>
          <p:nvPr/>
        </p:nvSpPr>
        <p:spPr>
          <a:xfrm>
            <a:off x="7885084" y="638354"/>
            <a:ext cx="1829673" cy="52741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Clr>
                <a:schemeClr val="accent1"/>
              </a:buClr>
              <a:buFont typeface="Wingdings 2" pitchFamily="18" charset="2"/>
              <a:buNone/>
              <a:defRPr sz="2000" b="1" kern="120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600" b="1"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1D5692"/>
              </a:buClr>
              <a:buSzTx/>
              <a:buFont typeface="Wingdings 2" pitchFamily="18" charset="2"/>
              <a:buNone/>
              <a:tabLst/>
              <a:defRPr/>
            </a:pPr>
            <a:r>
              <a:rPr kumimoji="0" lang="en-US" sz="2800" b="1" i="0" u="none" strike="noStrike" kern="1200" cap="none" spc="0" normalizeH="0" baseline="0" noProof="0" dirty="0">
                <a:ln>
                  <a:noFill/>
                </a:ln>
                <a:solidFill>
                  <a:schemeClr val="tx1"/>
                </a:solidFill>
                <a:effectLst/>
                <a:uLnTx/>
                <a:uFillTx/>
                <a:ea typeface="Malgun Gothic Semilight" panose="020B0502040204020203" pitchFamily="34" charset="-128"/>
                <a:cs typeface="Malgun Gothic Semilight" panose="020B0502040204020203" pitchFamily="34" charset="-128"/>
              </a:rPr>
              <a:t>By Sector</a:t>
            </a:r>
            <a:endParaRPr kumimoji="0" lang="en-US" sz="3200" b="1" i="0" u="none" strike="noStrike" kern="1200" cap="none" spc="0" normalizeH="0" baseline="0" noProof="0" dirty="0">
              <a:ln>
                <a:noFill/>
              </a:ln>
              <a:solidFill>
                <a:schemeClr val="tx1"/>
              </a:solidFill>
              <a:effectLst/>
              <a:uLnTx/>
              <a:uFillTx/>
              <a:ea typeface="Malgun Gothic Semilight" panose="020B0502040204020203" pitchFamily="34" charset="-128"/>
              <a:cs typeface="Malgun Gothic Semilight" panose="020B0502040204020203" pitchFamily="34" charset="-128"/>
            </a:endParaRPr>
          </a:p>
        </p:txBody>
      </p:sp>
    </p:spTree>
    <p:extLst>
      <p:ext uri="{BB962C8B-B14F-4D97-AF65-F5344CB8AC3E}">
        <p14:creationId xmlns:p14="http://schemas.microsoft.com/office/powerpoint/2010/main" val="3501929720"/>
      </p:ext>
    </p:extLst>
  </p:cSld>
  <p:clrMapOvr>
    <a:masterClrMapping/>
  </p:clrMapOvr>
</p:sld>
</file>

<file path=ppt/theme/theme1.xml><?xml version="1.0" encoding="utf-8"?>
<a:theme xmlns:a="http://schemas.openxmlformats.org/drawingml/2006/main" name="Fra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2089</TotalTime>
  <Words>1035</Words>
  <Application>Microsoft Office PowerPoint</Application>
  <PresentationFormat>Widescreen</PresentationFormat>
  <Paragraphs>158</Paragraphs>
  <Slides>21</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Malgun Gothic</vt:lpstr>
      <vt:lpstr>Malgun Gothic Semilight</vt:lpstr>
      <vt:lpstr>Aptos</vt:lpstr>
      <vt:lpstr>Arial</vt:lpstr>
      <vt:lpstr>Calibri</vt:lpstr>
      <vt:lpstr>Cambria</vt:lpstr>
      <vt:lpstr>Cochocib Script Latin Pro</vt:lpstr>
      <vt:lpstr>Garamond</vt:lpstr>
      <vt:lpstr>Wingdings 2</vt:lpstr>
      <vt:lpstr>Frame</vt:lpstr>
      <vt:lpstr>Welcome</vt:lpstr>
      <vt:lpstr>Agenda</vt:lpstr>
      <vt:lpstr>Mission</vt:lpstr>
      <vt:lpstr>2023 Board of Directors</vt:lpstr>
      <vt:lpstr>Recognition of Service</vt:lpstr>
      <vt:lpstr>Returning Board Members</vt:lpstr>
      <vt:lpstr>Year in Review:  NDANO in 2023</vt:lpstr>
      <vt:lpstr>2023 Financials</vt:lpstr>
      <vt:lpstr>2023 Nonprofit Membership (160)</vt:lpstr>
      <vt:lpstr>2023 Associate Membership (30)</vt:lpstr>
      <vt:lpstr>Why Belong To NDANO?</vt:lpstr>
      <vt:lpstr>2023</vt:lpstr>
      <vt:lpstr>Educate</vt:lpstr>
      <vt:lpstr>Publications on MailChimp</vt:lpstr>
      <vt:lpstr>Advocate</vt:lpstr>
      <vt:lpstr>Connect</vt:lpstr>
      <vt:lpstr>State Association Network</vt:lpstr>
      <vt:lpstr>Looking forward </vt:lpstr>
      <vt:lpstr>NDANO Staff</vt:lpstr>
      <vt:lpstr>PowerPoint Presentation</vt:lpstr>
      <vt:lpstr>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Kauk</dc:creator>
  <cp:lastModifiedBy>Dana Hager</cp:lastModifiedBy>
  <cp:revision>17</cp:revision>
  <dcterms:created xsi:type="dcterms:W3CDTF">2023-04-27T20:18:50Z</dcterms:created>
  <dcterms:modified xsi:type="dcterms:W3CDTF">2024-05-29T02:43:08Z</dcterms:modified>
</cp:coreProperties>
</file>