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64" r:id="rId4"/>
  </p:sldMasterIdLst>
  <p:notesMasterIdLst>
    <p:notesMasterId r:id="rId15"/>
  </p:notesMasterIdLst>
  <p:handoutMasterIdLst>
    <p:handoutMasterId r:id="rId16"/>
  </p:handoutMasterIdLst>
  <p:sldIdLst>
    <p:sldId id="295" r:id="rId5"/>
    <p:sldId id="296" r:id="rId6"/>
    <p:sldId id="285" r:id="rId7"/>
    <p:sldId id="282" r:id="rId8"/>
    <p:sldId id="297" r:id="rId9"/>
    <p:sldId id="286" r:id="rId10"/>
    <p:sldId id="298" r:id="rId11"/>
    <p:sldId id="299" r:id="rId12"/>
    <p:sldId id="294" r:id="rId13"/>
    <p:sldId id="26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2DF9CB-E727-7D27-374E-B6EF65203058}" v="64" dt="2024-05-17T21:39:29.724"/>
    <p1510:client id="{B8F53E47-9880-CAE4-FCDD-BA662B6AB165}" v="8" dt="2024-05-17T14:21:21.459"/>
  </p1510:revLst>
</p1510:revInfo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A81869F-F6FC-6A0D-CE07-6B540E550EE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A6B6C1-6185-79F5-23C8-927538634E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41E86C-C6B4-424D-8295-67D3386172F0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75153B-EAEA-CF1E-30D7-16C2E64586B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72AFB7-47EE-893B-5887-BDC37DCA5F0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F94707-CAF6-40B0-A7EA-C5F3C63CB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4112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988D07-B188-44E4-ABBB-6994C1A52936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42455A-0D23-4EAB-9AF9-2CC2B3066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368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2455A-0D23-4EAB-9AF9-2CC2B3066B0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777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2455A-0D23-4EAB-9AF9-2CC2B3066B0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95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2455A-0D23-4EAB-9AF9-2CC2B3066B0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61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2455A-0D23-4EAB-9AF9-2CC2B3066B0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654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/>
              <a:t>Amanda: T</a:t>
            </a:r>
            <a:r>
              <a:rPr lang="en-US" sz="1800" b="0" i="0">
                <a:solidFill>
                  <a:srgbClr val="000000"/>
                </a:solidFill>
                <a:effectLst/>
                <a:highlight>
                  <a:srgbClr val="00FFFF"/>
                </a:highlight>
                <a:latin typeface="Aptos" panose="020B0004020202020204" pitchFamily="34" charset="0"/>
              </a:rPr>
              <a:t>his is not about YOU</a:t>
            </a:r>
            <a:r>
              <a:rPr lang="en-US" sz="18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000000"/>
                </a:solidFill>
                <a:effectLst/>
                <a:highlight>
                  <a:srgbClr val="00FFFF"/>
                </a:highlight>
                <a:latin typeface="Aptos" panose="020B0004020202020204" pitchFamily="34" charset="0"/>
              </a:rPr>
              <a:t>Most people don’t like how they look/sound on air or in print, so they get flustered or clam up. The reality is, no one listening/reading cares about YOU or will remember YOU. They are interested in your topic.</a:t>
            </a:r>
            <a:r>
              <a:rPr lang="en-US" sz="18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 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000000"/>
                </a:solidFill>
                <a:effectLst/>
                <a:highlight>
                  <a:srgbClr val="00FFFF"/>
                </a:highlight>
                <a:latin typeface="Aptos" panose="020B0004020202020204" pitchFamily="34" charset="0"/>
              </a:rPr>
              <a:t>This is a chance to give your organization/event a bigger spotlight.</a:t>
            </a:r>
            <a:r>
              <a:rPr lang="en-US" sz="18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  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000000"/>
                </a:solidFill>
                <a:effectLst/>
                <a:highlight>
                  <a:srgbClr val="00FFFF"/>
                </a:highlight>
                <a:latin typeface="Aptos" panose="020B0004020202020204" pitchFamily="34" charset="0"/>
              </a:rPr>
              <a:t>This is about educating and inspiring.</a:t>
            </a:r>
            <a:r>
              <a:rPr lang="en-US" sz="18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  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2455A-0D23-4EAB-9AF9-2CC2B3066B0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375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2455A-0D23-4EAB-9AF9-2CC2B3066B0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1773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2455A-0D23-4EAB-9AF9-2CC2B3066B0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907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2455A-0D23-4EAB-9AF9-2CC2B3066B0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1488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2455A-0D23-4EAB-9AF9-2CC2B3066B0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2679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2455A-0D23-4EAB-9AF9-2CC2B3066B0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960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63674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19895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45913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CE0AB24-7427-4E0C-9E7C-B642B3170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0"/>
            <a:ext cx="12188952" cy="6858000"/>
          </a:xfrm>
          <a:solidFill>
            <a:schemeClr val="accent6"/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E30A2A8-DADD-44CC-B8A3-9BFFD5E76B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705101"/>
            <a:ext cx="7537703" cy="2926080"/>
          </a:xfrm>
          <a:solidFill>
            <a:schemeClr val="bg1">
              <a:alpha val="93000"/>
            </a:schemeClr>
          </a:solidFill>
        </p:spPr>
        <p:txBody>
          <a:bodyPr lIns="822960" tIns="91440" bIns="548640" anchor="b" anchorCtr="0">
            <a:noAutofit/>
          </a:bodyPr>
          <a:lstStyle>
            <a:lvl1pPr>
              <a:defRPr/>
            </a:lvl1pPr>
          </a:lstStyle>
          <a:p>
            <a:r>
              <a:rPr lang="en-US" sz="5400">
                <a:solidFill>
                  <a:schemeClr val="tx1"/>
                </a:solidFill>
              </a:rPr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678344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9">
            <a:extLst>
              <a:ext uri="{FF2B5EF4-FFF2-40B4-BE49-F238E27FC236}">
                <a16:creationId xmlns:a16="http://schemas.microsoft.com/office/drawing/2014/main" id="{8832B6D9-0469-48A5-A85E-8C5D8EF86B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z="4800">
                <a:solidFill>
                  <a:schemeClr val="tx1"/>
                </a:solidFill>
              </a:rPr>
              <a:t>Click to add title</a:t>
            </a:r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8A8F00A-3EB2-4D4D-B4A7-990BB91D7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11">
            <a:extLst>
              <a:ext uri="{FF2B5EF4-FFF2-40B4-BE49-F238E27FC236}">
                <a16:creationId xmlns:a16="http://schemas.microsoft.com/office/drawing/2014/main" id="{4142A7E4-A56F-4FC2-A81D-36A83134A2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97280" y="2108201"/>
            <a:ext cx="10058399" cy="3760891"/>
          </a:xfrm>
        </p:spPr>
        <p:txBody>
          <a:bodyPr lIns="91440">
            <a:normAutofit/>
          </a:bodyPr>
          <a:lstStyle>
            <a:lvl1pPr marL="347472" indent="-347472">
              <a:spcBef>
                <a:spcPts val="1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3000"/>
            </a:lvl1pPr>
            <a:lvl2pPr>
              <a:spcBef>
                <a:spcPts val="1200"/>
              </a:spcBef>
              <a:spcAft>
                <a:spcPts val="200"/>
              </a:spcAft>
              <a:defRPr sz="3000"/>
            </a:lvl2pPr>
            <a:lvl3pPr>
              <a:spcBef>
                <a:spcPts val="1200"/>
              </a:spcBef>
              <a:spcAft>
                <a:spcPts val="200"/>
              </a:spcAft>
              <a:defRPr sz="3000"/>
            </a:lvl3pPr>
            <a:lvl4pPr>
              <a:spcBef>
                <a:spcPts val="1200"/>
              </a:spcBef>
              <a:spcAft>
                <a:spcPts val="200"/>
              </a:spcAft>
              <a:defRPr sz="3000"/>
            </a:lvl4pPr>
            <a:lvl5pPr>
              <a:spcBef>
                <a:spcPts val="1200"/>
              </a:spcBef>
              <a:spcAft>
                <a:spcPts val="200"/>
              </a:spcAft>
              <a:defRPr sz="30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4815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CE0AB24-7427-4E0C-9E7C-B642B3170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0"/>
            <a:ext cx="12188952" cy="6858000"/>
          </a:xfrm>
          <a:solidFill>
            <a:schemeClr val="accent6"/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E30A2A8-DADD-44CC-B8A3-9BFFD5E76B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54297" y="2705101"/>
            <a:ext cx="7537703" cy="2926080"/>
          </a:xfrm>
          <a:solidFill>
            <a:schemeClr val="bg1">
              <a:alpha val="93000"/>
            </a:schemeClr>
          </a:solidFill>
        </p:spPr>
        <p:txBody>
          <a:bodyPr lIns="822960" tIns="274320" rIns="822960" bIns="548640" anchor="b" anchorCtr="0">
            <a:noAutofit/>
          </a:bodyPr>
          <a:lstStyle>
            <a:lvl1pPr>
              <a:lnSpc>
                <a:spcPct val="80000"/>
              </a:lnSpc>
              <a:defRPr sz="4800"/>
            </a:lvl1pPr>
          </a:lstStyle>
          <a:p>
            <a:r>
              <a:rPr lang="en-US" sz="5400">
                <a:solidFill>
                  <a:schemeClr val="tx1"/>
                </a:solidFill>
              </a:rPr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1436810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7DBCCDB-B58C-45B3-9E63-49F7B0819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white">
          <a:xfrm>
            <a:off x="0" y="4334005"/>
            <a:ext cx="12192000" cy="252399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244128-E256-C1DC-AC6D-2BF10AC410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5212" y="4609578"/>
            <a:ext cx="10058400" cy="1295922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72A6B42-C371-4562-8E40-9EE1906C857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65212" y="5943600"/>
            <a:ext cx="10058400" cy="914400"/>
          </a:xfrm>
        </p:spPr>
        <p:txBody>
          <a:bodyPr lIns="9144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z="1500">
                <a:solidFill>
                  <a:schemeClr val="bg1"/>
                </a:solidFill>
              </a:rPr>
              <a:t>Click to add subtitle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8504FFB-1664-4F66-BC31-100C8DD983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5000" y="640080"/>
            <a:ext cx="3544888" cy="3355723"/>
          </a:xfrm>
          <a:solidFill>
            <a:schemeClr val="accent6"/>
          </a:solidFill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1B45578D-1855-4EC0-9E45-E1630D11ACA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43400" y="640080"/>
            <a:ext cx="3544888" cy="3355723"/>
          </a:xfrm>
          <a:solidFill>
            <a:schemeClr val="accent6"/>
          </a:solidFill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C93482C2-6151-4050-9F16-9952B0A017A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28432" y="640080"/>
            <a:ext cx="3544888" cy="3355723"/>
          </a:xfrm>
          <a:solidFill>
            <a:schemeClr val="accent6"/>
          </a:solidFill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14982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9">
            <a:extLst>
              <a:ext uri="{FF2B5EF4-FFF2-40B4-BE49-F238E27FC236}">
                <a16:creationId xmlns:a16="http://schemas.microsoft.com/office/drawing/2014/main" id="{8832B6D9-0469-48A5-A85E-8C5D8EF86B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z="4800">
                <a:solidFill>
                  <a:schemeClr val="tx1"/>
                </a:solidFill>
              </a:rPr>
              <a:t>Click to add title</a:t>
            </a:r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8A8F00A-3EB2-4D4D-B4A7-990BB91D7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11">
            <a:extLst>
              <a:ext uri="{FF2B5EF4-FFF2-40B4-BE49-F238E27FC236}">
                <a16:creationId xmlns:a16="http://schemas.microsoft.com/office/drawing/2014/main" id="{4142A7E4-A56F-4FC2-A81D-36A83134A2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97280" y="2182849"/>
            <a:ext cx="10058399" cy="3956692"/>
          </a:xfrm>
        </p:spPr>
        <p:txBody>
          <a:bodyPr lIns="91440">
            <a:normAutofit/>
          </a:bodyPr>
          <a:lstStyle>
            <a:lvl1pPr marL="0" indent="0">
              <a:spcBef>
                <a:spcPts val="1200"/>
              </a:spcBef>
              <a:spcAft>
                <a:spcPts val="200"/>
              </a:spcAft>
              <a:buFont typeface="Arial" panose="020B0604020202020204" pitchFamily="34" charset="0"/>
              <a:buNone/>
              <a:defRPr sz="2400"/>
            </a:lvl1pPr>
            <a:lvl2pPr marL="384048" indent="-182880"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/>
            </a:lvl2pPr>
            <a:lvl3pPr>
              <a:spcBef>
                <a:spcPts val="1200"/>
              </a:spcBef>
              <a:spcAft>
                <a:spcPts val="200"/>
              </a:spcAft>
              <a:defRPr sz="2400"/>
            </a:lvl3pPr>
            <a:lvl4pPr>
              <a:spcBef>
                <a:spcPts val="1200"/>
              </a:spcBef>
              <a:spcAft>
                <a:spcPts val="200"/>
              </a:spcAft>
              <a:defRPr sz="2400"/>
            </a:lvl4pPr>
            <a:lvl5pPr>
              <a:spcBef>
                <a:spcPts val="1200"/>
              </a:spcBef>
              <a:spcAft>
                <a:spcPts val="200"/>
              </a:spcAft>
              <a:defRPr sz="24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0539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CE0AB24-7427-4E0C-9E7C-B642B3170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0"/>
            <a:ext cx="12188952" cy="6858000"/>
          </a:xfrm>
          <a:solidFill>
            <a:schemeClr val="accent6"/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E30A2A8-DADD-44CC-B8A3-9BFFD5E76B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705101"/>
            <a:ext cx="7537703" cy="2926080"/>
          </a:xfrm>
          <a:solidFill>
            <a:schemeClr val="bg1">
              <a:alpha val="93000"/>
            </a:schemeClr>
          </a:solidFill>
        </p:spPr>
        <p:txBody>
          <a:bodyPr lIns="822960" tIns="91440" bIns="822960" anchor="b" anchorCtr="0">
            <a:noAutofit/>
          </a:bodyPr>
          <a:lstStyle>
            <a:lvl1pPr>
              <a:defRPr sz="4800"/>
            </a:lvl1pPr>
          </a:lstStyle>
          <a:p>
            <a:r>
              <a:rPr lang="en-US" sz="5400">
                <a:solidFill>
                  <a:schemeClr val="tx1"/>
                </a:solidFill>
              </a:rPr>
              <a:t>Click to add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9DF17D8-A326-44D6-A77D-42DA99E927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5389" y="4735798"/>
            <a:ext cx="6692313" cy="845849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r>
              <a:rPr lang="en-US">
                <a:solidFill>
                  <a:schemeClr val="tx1"/>
                </a:solidFill>
              </a:rPr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4767523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9">
            <a:extLst>
              <a:ext uri="{FF2B5EF4-FFF2-40B4-BE49-F238E27FC236}">
                <a16:creationId xmlns:a16="http://schemas.microsoft.com/office/drawing/2014/main" id="{8832B6D9-0469-48A5-A85E-8C5D8EF86B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z="4800">
                <a:solidFill>
                  <a:schemeClr val="tx1"/>
                </a:solidFill>
              </a:rPr>
              <a:t>Click to add title</a:t>
            </a:r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8A8F00A-3EB2-4D4D-B4A7-990BB91D7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11">
            <a:extLst>
              <a:ext uri="{FF2B5EF4-FFF2-40B4-BE49-F238E27FC236}">
                <a16:creationId xmlns:a16="http://schemas.microsoft.com/office/drawing/2014/main" id="{4142A7E4-A56F-4FC2-A81D-36A83134A2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97281" y="2183367"/>
            <a:ext cx="4998720" cy="3914850"/>
          </a:xfrm>
        </p:spPr>
        <p:txBody>
          <a:bodyPr lIns="91440">
            <a:normAutofit/>
          </a:bodyPr>
          <a:lstStyle>
            <a:lvl1pPr marL="0" indent="0">
              <a:spcBef>
                <a:spcPts val="1200"/>
              </a:spcBef>
              <a:spcAft>
                <a:spcPts val="200"/>
              </a:spcAft>
              <a:buFont typeface="Arial" panose="020B0604020202020204" pitchFamily="34" charset="0"/>
              <a:buNone/>
              <a:defRPr sz="2400"/>
            </a:lvl1pPr>
            <a:lvl2pPr marL="347472" indent="-182880"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/>
            </a:lvl2pPr>
            <a:lvl3pPr marL="566928" indent="-182880"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/>
            </a:lvl3pPr>
            <a:lvl4pPr marL="749808" indent="-182880"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/>
            </a:lvl4pPr>
            <a:lvl5pPr marL="932688" indent="-182880"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11">
            <a:extLst>
              <a:ext uri="{FF2B5EF4-FFF2-40B4-BE49-F238E27FC236}">
                <a16:creationId xmlns:a16="http://schemas.microsoft.com/office/drawing/2014/main" id="{BEAF6B01-7E55-3A14-DE85-588680B0910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503438" y="2183367"/>
            <a:ext cx="4672294" cy="3914850"/>
          </a:xfrm>
        </p:spPr>
        <p:txBody>
          <a:bodyPr lIns="91440">
            <a:normAutofit/>
          </a:bodyPr>
          <a:lstStyle>
            <a:lvl1pPr marL="0" indent="0">
              <a:spcBef>
                <a:spcPts val="1200"/>
              </a:spcBef>
              <a:spcAft>
                <a:spcPts val="200"/>
              </a:spcAft>
              <a:buFont typeface="Arial" panose="020B0604020202020204" pitchFamily="34" charset="0"/>
              <a:buNone/>
              <a:defRPr sz="2400"/>
            </a:lvl1pPr>
            <a:lvl2pPr marL="347472" indent="-182880"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/>
            </a:lvl2pPr>
            <a:lvl3pPr marL="566928" indent="-182880"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/>
            </a:lvl3pPr>
            <a:lvl4pPr marL="749808" indent="-182880"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/>
            </a:lvl4pPr>
            <a:lvl5pPr marL="932688" indent="-182880"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13635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5F368C9-4803-45FD-A0BA-26B5679AFC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79" y="286603"/>
            <a:ext cx="9966960" cy="145075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0EEE198-C7B9-2C56-05AC-997ADD4EE02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97280" y="2194560"/>
            <a:ext cx="6024003" cy="3754425"/>
          </a:xfrm>
        </p:spPr>
        <p:txBody>
          <a:bodyPr lIns="91440">
            <a:normAutofit/>
          </a:bodyPr>
          <a:lstStyle>
            <a:lvl1pPr marL="0" indent="0">
              <a:spcBef>
                <a:spcPts val="1200"/>
              </a:spcBef>
              <a:spcAft>
                <a:spcPts val="200"/>
              </a:spcAft>
              <a:buNone/>
              <a:defRPr sz="2400"/>
            </a:lvl1pPr>
            <a:lvl2pPr marL="347472" indent="-347472"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/>
            </a:lvl2pPr>
            <a:lvl3pPr marL="566928" indent="-182880"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/>
            </a:lvl3pPr>
            <a:lvl4pPr marL="749808" indent="-182880"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/>
            </a:lvl4pPr>
            <a:lvl5pPr marL="932688" indent="-182880"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20">
            <a:extLst>
              <a:ext uri="{FF2B5EF4-FFF2-40B4-BE49-F238E27FC236}">
                <a16:creationId xmlns:a16="http://schemas.microsoft.com/office/drawing/2014/main" id="{244AF500-76F9-CD01-586B-E1B35B735F8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406640" y="2194560"/>
            <a:ext cx="4067175" cy="3754425"/>
          </a:xfrm>
          <a:solidFill>
            <a:schemeClr val="tx1">
              <a:lumMod val="85000"/>
              <a:lumOff val="15000"/>
            </a:schemeClr>
          </a:solidFill>
        </p:spPr>
        <p:txBody>
          <a:bodyPr lIns="274320" tIns="274320" rIns="274320" bIns="274320">
            <a:normAutofit/>
          </a:bodyPr>
          <a:lstStyle>
            <a:lvl1pPr marL="512064" indent="-512064">
              <a:buClr>
                <a:schemeClr val="accent2"/>
              </a:buClr>
              <a:buFont typeface="+mj-lt"/>
              <a:buAutoNum type="arabicPeriod"/>
              <a:defRPr sz="2000">
                <a:solidFill>
                  <a:schemeClr val="bg1"/>
                </a:solidFill>
              </a:defRPr>
            </a:lvl1pPr>
            <a:lvl2pPr marL="658368" indent="-457200">
              <a:buClr>
                <a:schemeClr val="accent2"/>
              </a:buClr>
              <a:buFont typeface="+mj-lt"/>
              <a:buAutoNum type="arabicPeriod"/>
              <a:defRPr sz="2000">
                <a:solidFill>
                  <a:schemeClr val="bg1"/>
                </a:solidFill>
              </a:defRPr>
            </a:lvl2pPr>
            <a:lvl3pPr marL="841248" indent="-457200">
              <a:buClr>
                <a:schemeClr val="accent2"/>
              </a:buClr>
              <a:buFont typeface="+mj-lt"/>
              <a:buAutoNum type="arabicPeriod"/>
              <a:defRPr sz="2000">
                <a:solidFill>
                  <a:schemeClr val="bg1"/>
                </a:solidFill>
              </a:defRPr>
            </a:lvl3pPr>
            <a:lvl4pPr marL="1024128" indent="-457200">
              <a:buClr>
                <a:schemeClr val="accent2"/>
              </a:buClr>
              <a:buFont typeface="+mj-lt"/>
              <a:buAutoNum type="arabicPeriod"/>
              <a:defRPr sz="2000">
                <a:solidFill>
                  <a:schemeClr val="bg1"/>
                </a:solidFill>
              </a:defRPr>
            </a:lvl4pPr>
            <a:lvl5pPr marL="1207008" indent="-457200">
              <a:buClr>
                <a:schemeClr val="accent2"/>
              </a:buClr>
              <a:buFont typeface="+mj-lt"/>
              <a:buAutoNum type="arabicPeriod"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02F1891-1ACC-4692-80A2-4F69EAAAE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11493E3-605E-569A-BC16-ACFDDE98E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097280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1303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187820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 and 2 Columns Lef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5F368C9-4803-45FD-A0BA-26B5679AF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1676" y="286603"/>
            <a:ext cx="6024004" cy="17885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6487FB7-F6EE-0454-5FB0-228B2EBCB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130366" y="2166571"/>
            <a:ext cx="6030126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7E27ABCA-7CD7-B1C6-D787-E3B8959F7FE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39763" y="287338"/>
            <a:ext cx="4067175" cy="2801123"/>
          </a:xfrm>
          <a:solidFill>
            <a:schemeClr val="accent6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20">
            <a:extLst>
              <a:ext uri="{FF2B5EF4-FFF2-40B4-BE49-F238E27FC236}">
                <a16:creationId xmlns:a16="http://schemas.microsoft.com/office/drawing/2014/main" id="{244AF500-76F9-CD01-586B-E1B35B735F8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39763" y="3416796"/>
            <a:ext cx="4067175" cy="2801124"/>
          </a:xfrm>
          <a:solidFill>
            <a:schemeClr val="accent6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0EEE198-C7B9-2C56-05AC-997ADD4EE02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31676" y="2258012"/>
            <a:ext cx="6024003" cy="3959908"/>
          </a:xfrm>
        </p:spPr>
        <p:txBody>
          <a:bodyPr lIns="91440">
            <a:normAutofit/>
          </a:bodyPr>
          <a:lstStyle>
            <a:lvl1pPr marL="0" indent="0">
              <a:spcBef>
                <a:spcPts val="1200"/>
              </a:spcBef>
              <a:spcAft>
                <a:spcPts val="200"/>
              </a:spcAft>
              <a:buNone/>
              <a:defRPr sz="2400"/>
            </a:lvl1pPr>
            <a:lvl2pPr>
              <a:spcBef>
                <a:spcPts val="1200"/>
              </a:spcBef>
              <a:spcAft>
                <a:spcPts val="200"/>
              </a:spcAft>
              <a:defRPr sz="2000"/>
            </a:lvl2pPr>
            <a:lvl3pPr>
              <a:spcBef>
                <a:spcPts val="1200"/>
              </a:spcBef>
              <a:spcAft>
                <a:spcPts val="200"/>
              </a:spcAft>
              <a:defRPr sz="1600"/>
            </a:lvl3pPr>
            <a:lvl4pPr>
              <a:spcBef>
                <a:spcPts val="1200"/>
              </a:spcBef>
              <a:spcAft>
                <a:spcPts val="200"/>
              </a:spcAft>
              <a:defRPr sz="1600"/>
            </a:lvl4pPr>
            <a:lvl5pPr>
              <a:spcBef>
                <a:spcPts val="1200"/>
              </a:spcBef>
              <a:spcAft>
                <a:spcPts val="200"/>
              </a:spcAft>
              <a:defRPr sz="16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02F1891-1ACC-4692-80A2-4F69EAAAE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9250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4E322D5-1CC3-400A-A187-55543F0E8B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itle 13">
            <a:extLst>
              <a:ext uri="{FF2B5EF4-FFF2-40B4-BE49-F238E27FC236}">
                <a16:creationId xmlns:a16="http://schemas.microsoft.com/office/drawing/2014/main" id="{EAD2187F-4097-47C0-8330-56262D32831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9485" y="640080"/>
            <a:ext cx="3690257" cy="2450676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0523EF1-B104-45FE-925A-5C7906FA18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7942633" y="3255512"/>
            <a:ext cx="34747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A958037-C140-4697-8EAF-21C950A0ECC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0936" y="640080"/>
            <a:ext cx="6912864" cy="5312664"/>
          </a:xfrm>
          <a:solidFill>
            <a:schemeClr val="accent6"/>
          </a:solidFill>
        </p:spPr>
        <p:txBody>
          <a:bodyPr>
            <a:normAutofit/>
          </a:bodyPr>
          <a:lstStyle>
            <a:lvl1pPr algn="ctr"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Content Placeholder 14">
            <a:extLst>
              <a:ext uri="{FF2B5EF4-FFF2-40B4-BE49-F238E27FC236}">
                <a16:creationId xmlns:a16="http://schemas.microsoft.com/office/drawing/2014/main" id="{44613BB0-E0E0-4B1C-9926-EBE53B5420E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859485" y="3429000"/>
            <a:ext cx="3690257" cy="2440094"/>
          </a:xfrm>
        </p:spPr>
        <p:txBody>
          <a:bodyPr lIns="9144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66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32361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8489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65163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18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464DCA-A9BF-A892-3059-84E13570D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0702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20XX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463086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67757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7560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  <p:sldLayoutId id="2147483781" r:id="rId17"/>
    <p:sldLayoutId id="2147483782" r:id="rId18"/>
    <p:sldLayoutId id="2147483783" r:id="rId19"/>
    <p:sldLayoutId id="2147483784" r:id="rId20"/>
    <p:sldLayoutId id="2147483788" r:id="rId2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7" descr="A group of people sitting at a table">
            <a:extLst>
              <a:ext uri="{FF2B5EF4-FFF2-40B4-BE49-F238E27FC236}">
                <a16:creationId xmlns:a16="http://schemas.microsoft.com/office/drawing/2014/main" id="{6BEAD192-141F-FDDE-021B-8674B81EECD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/>
        </p:blipFill>
        <p:spPr/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C834208-78D3-55FF-0568-AC7434753C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Harnessing the Power of Media for Nonprofits</a:t>
            </a:r>
            <a:br>
              <a:rPr lang="en-US"/>
            </a:br>
            <a:r>
              <a:rPr lang="en-US" sz="2800"/>
              <a:t>Amanda Godfread, Make-A-Wish North Dakota</a:t>
            </a:r>
            <a:br>
              <a:rPr lang="en-US" sz="2800"/>
            </a:br>
            <a:r>
              <a:rPr lang="en-US" sz="2800"/>
              <a:t>Hope Sisk, Agency MABU</a:t>
            </a:r>
          </a:p>
        </p:txBody>
      </p:sp>
    </p:spTree>
    <p:extLst>
      <p:ext uri="{BB962C8B-B14F-4D97-AF65-F5344CB8AC3E}">
        <p14:creationId xmlns:p14="http://schemas.microsoft.com/office/powerpoint/2010/main" val="2076879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C8C2A-D6A8-4036-9B23-884C34482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Thank you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3B44DAFD-0873-C766-BDCA-CA09996D927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4482" r="14482"/>
          <a:stretch/>
        </p:blipFill>
        <p:spPr/>
      </p:pic>
    </p:spTree>
    <p:extLst>
      <p:ext uri="{BB962C8B-B14F-4D97-AF65-F5344CB8AC3E}">
        <p14:creationId xmlns:p14="http://schemas.microsoft.com/office/powerpoint/2010/main" val="850743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44E67-57A4-9825-9E94-C2B258A68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1C3D74-CBD0-AEEC-7CF1-ED875B10D2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How to make interviews easy</a:t>
            </a:r>
          </a:p>
          <a:p>
            <a:r>
              <a:rPr lang="en-US"/>
              <a:t>Get inside a reporter’s brain</a:t>
            </a:r>
          </a:p>
          <a:p>
            <a:r>
              <a:rPr lang="en-US"/>
              <a:t>6 Tips for successful media coverage</a:t>
            </a:r>
          </a:p>
          <a:p>
            <a:r>
              <a:rPr lang="en-US"/>
              <a:t>Ideas to find your next pitch</a:t>
            </a:r>
          </a:p>
          <a:p>
            <a:r>
              <a:rPr lang="en-US"/>
              <a:t>Final tips &amp; takeaways</a:t>
            </a:r>
          </a:p>
        </p:txBody>
      </p:sp>
    </p:spTree>
    <p:extLst>
      <p:ext uri="{BB962C8B-B14F-4D97-AF65-F5344CB8AC3E}">
        <p14:creationId xmlns:p14="http://schemas.microsoft.com/office/powerpoint/2010/main" val="3648163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5EE49-D1D1-AC61-F6C4-AA6B07CA6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The power of the media 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733048-22A9-D939-B26C-9E8EDF36E4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5212" y="5943600"/>
            <a:ext cx="10058400" cy="690465"/>
          </a:xfrm>
        </p:spPr>
        <p:txBody>
          <a:bodyPr vert="horz" lIns="91440" tIns="45720" rIns="0" bIns="45720" rtlCol="0" anchor="t">
            <a:normAutofit/>
          </a:bodyPr>
          <a:lstStyle/>
          <a:p>
            <a:r>
              <a:rPr lang="en-US"/>
              <a:t>Brightness Bouquets through Bismarck Public Schools</a:t>
            </a:r>
            <a:endParaRPr lang="en-US">
              <a:ea typeface="Calibri"/>
              <a:cs typeface="Calibri"/>
            </a:endParaRPr>
          </a:p>
          <a:p>
            <a:endParaRPr lang="en-US"/>
          </a:p>
        </p:txBody>
      </p:sp>
      <p:pic>
        <p:nvPicPr>
          <p:cNvPr id="10" name="Picture Placeholder 9" descr="A person wearing glasses&#10;&#10;Description automatically generated">
            <a:extLst>
              <a:ext uri="{FF2B5EF4-FFF2-40B4-BE49-F238E27FC236}">
                <a16:creationId xmlns:a16="http://schemas.microsoft.com/office/drawing/2014/main" id="{30E0D73D-C2C5-0170-6503-83C058FF79F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882" t="-4978" r="-5588" b="216"/>
          <a:stretch/>
        </p:blipFill>
        <p:spPr>
          <a:xfrm>
            <a:off x="176388" y="992856"/>
            <a:ext cx="4308396" cy="2932263"/>
          </a:xfrm>
        </p:spPr>
      </p:pic>
      <p:pic>
        <p:nvPicPr>
          <p:cNvPr id="13" name="Picture Placeholder 12" descr="A group of women sitting on a couch&#10;&#10;Description automatically generated">
            <a:extLst>
              <a:ext uri="{FF2B5EF4-FFF2-40B4-BE49-F238E27FC236}">
                <a16:creationId xmlns:a16="http://schemas.microsoft.com/office/drawing/2014/main" id="{3200047A-DA4A-66BA-1B67-5FDEE8E7E9F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l="1451" t="-5922" r="-2177" b="-12139"/>
          <a:stretch/>
        </p:blipFill>
        <p:spPr>
          <a:xfrm>
            <a:off x="4371623" y="936090"/>
            <a:ext cx="5342866" cy="3438493"/>
          </a:xfrm>
        </p:spPr>
      </p:pic>
      <p:pic>
        <p:nvPicPr>
          <p:cNvPr id="16" name="Picture 15" descr="A person holding a bouquet of flowers&#10;&#10;Description automatically generated">
            <a:extLst>
              <a:ext uri="{FF2B5EF4-FFF2-40B4-BE49-F238E27FC236}">
                <a16:creationId xmlns:a16="http://schemas.microsoft.com/office/drawing/2014/main" id="{7AA69999-FEB3-10F1-B64B-81E9B52ABE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1922" y="1051276"/>
            <a:ext cx="2401545" cy="293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895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lose-up of a person holding a phone and a microphone&#10;&#10;Description automatically generated">
            <a:extLst>
              <a:ext uri="{FF2B5EF4-FFF2-40B4-BE49-F238E27FC236}">
                <a16:creationId xmlns:a16="http://schemas.microsoft.com/office/drawing/2014/main" id="{D72615FB-2D40-7EB5-F033-E600FEE69AE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3" r="13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F5278DA-6C8A-199D-CC43-831ACF8AF1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86009" y="3161489"/>
            <a:ext cx="7405991" cy="2469692"/>
          </a:xfrm>
        </p:spPr>
        <p:txBody>
          <a:bodyPr bIns="548640" anchor="b" anchorCtr="0"/>
          <a:lstStyle/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Don’t fear the interview</a:t>
            </a:r>
            <a:br>
              <a:rPr lang="en-US"/>
            </a:br>
            <a:r>
              <a:rPr lang="en-US" sz="2800"/>
              <a:t>This is not about YOU</a:t>
            </a:r>
          </a:p>
        </p:txBody>
      </p:sp>
    </p:spTree>
    <p:extLst>
      <p:ext uri="{BB962C8B-B14F-4D97-AF65-F5344CB8AC3E}">
        <p14:creationId xmlns:p14="http://schemas.microsoft.com/office/powerpoint/2010/main" val="2972507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06819-AA5B-295D-8572-4858952DA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Making interviews feel easy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A83709-886B-3B06-E9F0-11D361B52E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What reporters want: meet deadline, gather visuals.</a:t>
            </a:r>
          </a:p>
          <a:p>
            <a:pPr marL="909828" lvl="2" indent="-342900"/>
            <a:r>
              <a:rPr lang="en-US"/>
              <a:t>Hack: direct your own visuals.</a:t>
            </a:r>
          </a:p>
          <a:p>
            <a:r>
              <a:rPr lang="en-US"/>
              <a:t>What a press release can’t give them: emotion, descriptive responses, a “real person.”</a:t>
            </a:r>
          </a:p>
          <a:p>
            <a:r>
              <a:rPr lang="en-US"/>
              <a:t>Ask yourself: does my audience care about what I care about?</a:t>
            </a:r>
          </a:p>
          <a:p>
            <a:pPr marL="909828" lvl="2" indent="-342900"/>
            <a:r>
              <a:rPr lang="en-US"/>
              <a:t>How can you refresh a boring message?</a:t>
            </a:r>
          </a:p>
          <a:p>
            <a:pPr marL="909828" lvl="2" indent="-342900"/>
            <a:r>
              <a:rPr lang="en-US"/>
              <a:t>How can you build a bridge to the audience’s interests?</a:t>
            </a:r>
          </a:p>
          <a:p>
            <a:pPr marL="909828" lvl="2" indent="-34290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731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camera on a tripod&#10;&#10;Description automatically generated">
            <a:extLst>
              <a:ext uri="{FF2B5EF4-FFF2-40B4-BE49-F238E27FC236}">
                <a16:creationId xmlns:a16="http://schemas.microsoft.com/office/drawing/2014/main" id="{6EE1F326-BE76-6D72-3C97-E06D175EB9D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7802" b="7802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B207F5D-5F40-264B-0403-3682CB3DC6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tIns="274320" rIns="822960" bIns="914400" anchor="b" anchorCtr="0"/>
          <a:lstStyle/>
          <a:p>
            <a:r>
              <a:rPr lang="en-US"/>
              <a:t>6 Tips for successful media coverage</a:t>
            </a:r>
          </a:p>
        </p:txBody>
      </p:sp>
    </p:spTree>
    <p:extLst>
      <p:ext uri="{BB962C8B-B14F-4D97-AF65-F5344CB8AC3E}">
        <p14:creationId xmlns:p14="http://schemas.microsoft.com/office/powerpoint/2010/main" val="3042288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9AD8A-1DD0-5798-279E-723AFBF21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6 Tips for successful media coverage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E50FB-473C-3BEA-8431-B03765A89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9504" y="2130613"/>
            <a:ext cx="4998720" cy="3914850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US"/>
              <a:t>Find the right spokesperson</a:t>
            </a:r>
          </a:p>
          <a:p>
            <a:pPr marL="457200" indent="-457200">
              <a:buAutoNum type="arabicPeriod"/>
            </a:pPr>
            <a:r>
              <a:rPr lang="en-US"/>
              <a:t>Get active</a:t>
            </a:r>
          </a:p>
          <a:p>
            <a:pPr marL="457200" indent="-457200">
              <a:buAutoNum type="arabicPeriod"/>
            </a:pPr>
            <a:r>
              <a:rPr lang="en-US"/>
              <a:t>Start with b-roll</a:t>
            </a:r>
          </a:p>
          <a:p>
            <a:pPr marL="457200" indent="-457200">
              <a:buAutoNum type="arabicPeriod"/>
            </a:pPr>
            <a:r>
              <a:rPr lang="en-US"/>
              <a:t>Remember you have the power</a:t>
            </a:r>
          </a:p>
          <a:p>
            <a:pPr marL="457200" indent="-457200">
              <a:buAutoNum type="arabicPeriod"/>
            </a:pPr>
            <a:r>
              <a:rPr lang="en-US"/>
              <a:t>Get to know the interview process*</a:t>
            </a:r>
          </a:p>
          <a:p>
            <a:pPr marL="457200" indent="-457200">
              <a:buAutoNum type="arabicPeriod"/>
            </a:pPr>
            <a:r>
              <a:rPr lang="en-US"/>
              <a:t>Re-purpose your interview</a:t>
            </a:r>
          </a:p>
        </p:txBody>
      </p:sp>
    </p:spTree>
    <p:extLst>
      <p:ext uri="{BB962C8B-B14F-4D97-AF65-F5344CB8AC3E}">
        <p14:creationId xmlns:p14="http://schemas.microsoft.com/office/powerpoint/2010/main" val="4288213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416DB-BC4C-330B-1179-90F5684F6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Finding your next pitch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71E581-3C99-81DE-3F57-81E7595DC3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Promote the </a:t>
            </a:r>
            <a:r>
              <a:rPr lang="en-US" i="1"/>
              <a:t>people</a:t>
            </a:r>
            <a:r>
              <a:rPr lang="en-US"/>
              <a:t> behind the </a:t>
            </a:r>
            <a:r>
              <a:rPr lang="en-US" b="1"/>
              <a:t>event</a:t>
            </a:r>
            <a:r>
              <a:rPr lang="en-US"/>
              <a:t>.</a:t>
            </a:r>
          </a:p>
          <a:p>
            <a:r>
              <a:rPr lang="en-US"/>
              <a:t>Demonstrate the </a:t>
            </a:r>
            <a:r>
              <a:rPr lang="en-US" i="1"/>
              <a:t>power</a:t>
            </a:r>
            <a:r>
              <a:rPr lang="en-US"/>
              <a:t> of </a:t>
            </a:r>
            <a:r>
              <a:rPr lang="en-US" b="1"/>
              <a:t>donation drives</a:t>
            </a:r>
            <a:r>
              <a:rPr lang="en-US"/>
              <a:t>.</a:t>
            </a:r>
          </a:p>
          <a:p>
            <a:r>
              <a:rPr lang="en-US"/>
              <a:t>Show how the </a:t>
            </a:r>
            <a:r>
              <a:rPr lang="en-US" i="1"/>
              <a:t>community</a:t>
            </a:r>
            <a:r>
              <a:rPr lang="en-US"/>
              <a:t> is impacted by</a:t>
            </a:r>
            <a:r>
              <a:rPr lang="en-US" b="1"/>
              <a:t> issues that impact you</a:t>
            </a:r>
            <a:r>
              <a:rPr lang="en-US"/>
              <a:t>.</a:t>
            </a:r>
          </a:p>
          <a:p>
            <a:r>
              <a:rPr lang="en-US"/>
              <a:t>Your daily operations are newsworthy.</a:t>
            </a:r>
          </a:p>
          <a:p>
            <a:r>
              <a:rPr lang="en-US"/>
              <a:t>Your stories are also worth the time investment. </a:t>
            </a:r>
          </a:p>
        </p:txBody>
      </p:sp>
      <p:pic>
        <p:nvPicPr>
          <p:cNvPr id="9" name="Content Placeholder 8" descr="Rolls of Newspaper">
            <a:extLst>
              <a:ext uri="{FF2B5EF4-FFF2-40B4-BE49-F238E27FC236}">
                <a16:creationId xmlns:a16="http://schemas.microsoft.com/office/drawing/2014/main" id="{20D8CDB1-77D7-62C8-1A4F-F6293A839156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/>
          <a:stretch>
            <a:fillRect/>
          </a:stretch>
        </p:blipFill>
        <p:spPr>
          <a:xfrm>
            <a:off x="639763" y="332119"/>
            <a:ext cx="4067175" cy="2710788"/>
          </a:xfrm>
        </p:spPr>
      </p:pic>
      <p:pic>
        <p:nvPicPr>
          <p:cNvPr id="13" name="Content Placeholder 12" descr="Volunteer holding branches">
            <a:extLst>
              <a:ext uri="{FF2B5EF4-FFF2-40B4-BE49-F238E27FC236}">
                <a16:creationId xmlns:a16="http://schemas.microsoft.com/office/drawing/2014/main" id="{11E4C1CE-9EDC-1B32-F0EF-9F85A3076B96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4"/>
          <a:stretch>
            <a:fillRect/>
          </a:stretch>
        </p:blipFill>
        <p:spPr>
          <a:xfrm>
            <a:off x="639763" y="3461402"/>
            <a:ext cx="4067175" cy="2711734"/>
          </a:xfrm>
        </p:spPr>
      </p:pic>
    </p:spTree>
    <p:extLst>
      <p:ext uri="{BB962C8B-B14F-4D97-AF65-F5344CB8AC3E}">
        <p14:creationId xmlns:p14="http://schemas.microsoft.com/office/powerpoint/2010/main" val="19008682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91CDF-C16E-D9FB-0490-6752F3BAC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Final tips &amp; takeaways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6F8E5A-CF7D-4AEA-7B11-1CF53A7298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0" bIns="45720" rtlCol="0" anchor="t">
            <a:normAutofit/>
          </a:bodyPr>
          <a:lstStyle/>
          <a:p>
            <a:r>
              <a:rPr lang="en-US"/>
              <a:t>Take the pressure off. Consider the following tips for feeling empowered to take your story to the media:</a:t>
            </a:r>
          </a:p>
          <a:p>
            <a:pPr marL="347345" lvl="1" indent="-347345"/>
            <a:r>
              <a:rPr lang="en-US"/>
              <a:t>Reporters/hosts are people, just like us</a:t>
            </a:r>
            <a:endParaRPr lang="en-US">
              <a:ea typeface="Calibri"/>
              <a:cs typeface="Calibri"/>
            </a:endParaRPr>
          </a:p>
          <a:p>
            <a:pPr marL="347345" lvl="1" indent="-347345"/>
            <a:r>
              <a:rPr lang="en-US"/>
              <a:t>Perfect is the enemy of good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347345" lvl="1" indent="-347345"/>
            <a:r>
              <a:rPr lang="en-US"/>
              <a:t>Your stories are </a:t>
            </a:r>
            <a:r>
              <a:rPr lang="en-US" i="1"/>
              <a:t>important</a:t>
            </a:r>
            <a:endParaRPr lang="en-US" i="1">
              <a:ea typeface="Calibri" panose="020F0502020204030204"/>
              <a:cs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4F7D-6361-80D6-276E-7CF274A9DF13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US"/>
              <a:t>Have a plan for the interview, visuals, &amp; message</a:t>
            </a:r>
          </a:p>
          <a:p>
            <a:r>
              <a:rPr lang="en-US"/>
              <a:t>Get familiar with the process</a:t>
            </a:r>
          </a:p>
          <a:p>
            <a:r>
              <a:rPr lang="en-US"/>
              <a:t>Consider media coverage a launch pad to greater awareness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670235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6FDF0338-C524-4CF6-9268-3569B65741FE}">
  <ds:schemaRefs>
    <ds:schemaRef ds:uri="16c05727-aa75-4e4a-9b5f-8a80a1165891"/>
    <ds:schemaRef ds:uri="230e9df3-be65-4c73-a93b-d1236ebd677e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A887178-918B-41B5-90B5-AF84E76A422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4E6FD3E-3033-4D44-9759-980DCC3E7F47}">
  <ds:schemaRefs>
    <ds:schemaRef ds:uri="230e9df3-be65-4c73-a93b-d1236ebd677e"/>
    <ds:schemaRef ds:uri="71af3243-3dd4-4a8d-8c0d-dd76da1f02a5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{BACD61FF-36F4-4F7D-A70A-F586648DD8B1}tf22581678_win32</Template>
  <Application>Microsoft Office PowerPoint</Application>
  <PresentationFormat>Widescreen</PresentationFormat>
  <Slides>10</Slides>
  <Notes>10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RetrospectVTI</vt:lpstr>
      <vt:lpstr>Harnessing the Power of Media for Nonprofits Amanda Godfread, Make-A-Wish North Dakota Hope Sisk, Agency MABU</vt:lpstr>
      <vt:lpstr>Agenda</vt:lpstr>
      <vt:lpstr>The power of the media </vt:lpstr>
      <vt:lpstr>     Don’t fear the interview This is not about YOU</vt:lpstr>
      <vt:lpstr>Making interviews feel easy</vt:lpstr>
      <vt:lpstr>6 Tips for successful media coverage</vt:lpstr>
      <vt:lpstr>6 Tips for successful media coverage</vt:lpstr>
      <vt:lpstr>Finding your next pitch</vt:lpstr>
      <vt:lpstr>Final tips &amp; takeaways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Harnessing the Power of Media for Nonprofits Amanda Godfread, Make-A-Wish North Dakota Hope Sisk, Agency MABU</dc:title>
  <dc:creator>Hope Sisk</dc:creator>
  <cp:revision>2</cp:revision>
  <dcterms:created xsi:type="dcterms:W3CDTF">2024-05-17T01:47:02Z</dcterms:created>
  <dcterms:modified xsi:type="dcterms:W3CDTF">2024-05-20T14:35:09Z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