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8" r:id="rId5"/>
    <p:sldId id="482" r:id="rId6"/>
    <p:sldId id="477" r:id="rId7"/>
    <p:sldId id="319" r:id="rId8"/>
    <p:sldId id="323" r:id="rId9"/>
    <p:sldId id="324" r:id="rId10"/>
    <p:sldId id="344" r:id="rId11"/>
    <p:sldId id="475" r:id="rId12"/>
    <p:sldId id="328" r:id="rId13"/>
    <p:sldId id="274" r:id="rId14"/>
    <p:sldId id="476" r:id="rId15"/>
    <p:sldId id="262" r:id="rId16"/>
    <p:sldId id="345" r:id="rId17"/>
    <p:sldId id="478" r:id="rId18"/>
    <p:sldId id="317" r:id="rId19"/>
    <p:sldId id="263" r:id="rId20"/>
    <p:sldId id="267" r:id="rId21"/>
    <p:sldId id="264" r:id="rId22"/>
    <p:sldId id="266" r:id="rId23"/>
    <p:sldId id="269" r:id="rId24"/>
    <p:sldId id="277" r:id="rId25"/>
    <p:sldId id="293" r:id="rId26"/>
    <p:sldId id="331" r:id="rId27"/>
    <p:sldId id="334" r:id="rId28"/>
    <p:sldId id="481" r:id="rId29"/>
    <p:sldId id="480" r:id="rId30"/>
    <p:sldId id="479" r:id="rId31"/>
    <p:sldId id="332" r:id="rId32"/>
    <p:sldId id="257" r:id="rId33"/>
    <p:sldId id="333" r:id="rId34"/>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D3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73225" autoAdjust="0"/>
  </p:normalViewPr>
  <p:slideViewPr>
    <p:cSldViewPr snapToGrid="0" snapToObjects="1">
      <p:cViewPr varScale="1">
        <p:scale>
          <a:sx n="64" d="100"/>
          <a:sy n="64" d="100"/>
        </p:scale>
        <p:origin x="1891" y="67"/>
      </p:cViewPr>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15C70-8066-45E7-88A3-B1DE76917369}"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766827B3-F9A1-40B7-92CA-71D3C4B7D7F3}">
      <dgm:prSet phldrT="[Text]"/>
      <dgm:spPr/>
      <dgm:t>
        <a:bodyPr/>
        <a:lstStyle/>
        <a:p>
          <a:r>
            <a:rPr lang="en-US" dirty="0"/>
            <a:t>Recognize &amp; Manage Stress </a:t>
          </a:r>
        </a:p>
      </dgm:t>
    </dgm:pt>
    <dgm:pt modelId="{2B54518E-34A4-43B9-B270-978A18243F32}" type="parTrans" cxnId="{33661E5D-7BCA-4319-A287-367508566172}">
      <dgm:prSet/>
      <dgm:spPr/>
      <dgm:t>
        <a:bodyPr/>
        <a:lstStyle/>
        <a:p>
          <a:endParaRPr lang="en-US"/>
        </a:p>
      </dgm:t>
    </dgm:pt>
    <dgm:pt modelId="{6A2AFD01-6771-4511-90E0-91E892019551}" type="sibTrans" cxnId="{33661E5D-7BCA-4319-A287-367508566172}">
      <dgm:prSet/>
      <dgm:spPr/>
      <dgm:t>
        <a:bodyPr/>
        <a:lstStyle/>
        <a:p>
          <a:endParaRPr lang="en-US"/>
        </a:p>
      </dgm:t>
    </dgm:pt>
    <dgm:pt modelId="{3EB1346B-9E8C-4999-8434-3B46EA368A21}">
      <dgm:prSet phldrT="[Text]"/>
      <dgm:spPr/>
      <dgm:t>
        <a:bodyPr/>
        <a:lstStyle/>
        <a:p>
          <a:r>
            <a:rPr lang="en-US" dirty="0"/>
            <a:t>Work to Develop Skills to Focus </a:t>
          </a:r>
        </a:p>
      </dgm:t>
    </dgm:pt>
    <dgm:pt modelId="{7952B506-7C1D-400B-B14E-013639BBF9D9}" type="parTrans" cxnId="{DD2849E2-6E7F-454E-8B14-E6E6BEBDB1D9}">
      <dgm:prSet/>
      <dgm:spPr/>
      <dgm:t>
        <a:bodyPr/>
        <a:lstStyle/>
        <a:p>
          <a:endParaRPr lang="en-US"/>
        </a:p>
      </dgm:t>
    </dgm:pt>
    <dgm:pt modelId="{7FC81ADD-24D9-4A6B-A3DD-6FE19B26820E}" type="sibTrans" cxnId="{DD2849E2-6E7F-454E-8B14-E6E6BEBDB1D9}">
      <dgm:prSet/>
      <dgm:spPr/>
      <dgm:t>
        <a:bodyPr/>
        <a:lstStyle/>
        <a:p>
          <a:endParaRPr lang="en-US"/>
        </a:p>
      </dgm:t>
    </dgm:pt>
    <dgm:pt modelId="{C61BDED1-4511-4D39-9A95-2895FFCABCA6}">
      <dgm:prSet phldrT="[Text]"/>
      <dgm:spPr/>
      <dgm:t>
        <a:bodyPr/>
        <a:lstStyle/>
        <a:p>
          <a:r>
            <a:rPr lang="en-US" dirty="0"/>
            <a:t>Discuss Balancing Work &amp; Family</a:t>
          </a:r>
        </a:p>
      </dgm:t>
    </dgm:pt>
    <dgm:pt modelId="{E5EFEBFC-0EB3-4EE6-8798-505F8C9ABF9F}" type="parTrans" cxnId="{2AA34B3E-A2EE-4231-85DF-837BBCE8EB54}">
      <dgm:prSet/>
      <dgm:spPr/>
      <dgm:t>
        <a:bodyPr/>
        <a:lstStyle/>
        <a:p>
          <a:endParaRPr lang="en-US"/>
        </a:p>
      </dgm:t>
    </dgm:pt>
    <dgm:pt modelId="{B7CF7A30-B775-4D34-AED0-BCC60B328058}" type="sibTrans" cxnId="{2AA34B3E-A2EE-4231-85DF-837BBCE8EB54}">
      <dgm:prSet/>
      <dgm:spPr/>
      <dgm:t>
        <a:bodyPr/>
        <a:lstStyle/>
        <a:p>
          <a:endParaRPr lang="en-US"/>
        </a:p>
      </dgm:t>
    </dgm:pt>
    <dgm:pt modelId="{5B700020-2331-464B-831A-6A0BEBAB440F}" type="pres">
      <dgm:prSet presAssocID="{D6F15C70-8066-45E7-88A3-B1DE76917369}" presName="cycle" presStyleCnt="0">
        <dgm:presLayoutVars>
          <dgm:dir/>
          <dgm:resizeHandles val="exact"/>
        </dgm:presLayoutVars>
      </dgm:prSet>
      <dgm:spPr/>
    </dgm:pt>
    <dgm:pt modelId="{AA9A9CE5-A271-4A75-B7AE-FA7B255CAEBB}" type="pres">
      <dgm:prSet presAssocID="{766827B3-F9A1-40B7-92CA-71D3C4B7D7F3}" presName="node" presStyleLbl="node1" presStyleIdx="0" presStyleCnt="3" custScaleX="156104" custScaleY="156132" custRadScaleRad="121807" custRadScaleInc="0">
        <dgm:presLayoutVars>
          <dgm:bulletEnabled val="1"/>
        </dgm:presLayoutVars>
      </dgm:prSet>
      <dgm:spPr/>
    </dgm:pt>
    <dgm:pt modelId="{C23B8EEC-4748-401E-81C5-6CCF574014F5}" type="pres">
      <dgm:prSet presAssocID="{6A2AFD01-6771-4511-90E0-91E892019551}" presName="sibTrans" presStyleLbl="sibTrans2D1" presStyleIdx="0" presStyleCnt="3"/>
      <dgm:spPr/>
    </dgm:pt>
    <dgm:pt modelId="{AF12C4BD-49DF-4AA5-AEB9-5C76D02FB05D}" type="pres">
      <dgm:prSet presAssocID="{6A2AFD01-6771-4511-90E0-91E892019551}" presName="connectorText" presStyleLbl="sibTrans2D1" presStyleIdx="0" presStyleCnt="3"/>
      <dgm:spPr/>
    </dgm:pt>
    <dgm:pt modelId="{560D76EF-4692-4D65-B066-BAAC6B13FAE9}" type="pres">
      <dgm:prSet presAssocID="{3EB1346B-9E8C-4999-8434-3B46EA368A21}" presName="node" presStyleLbl="node1" presStyleIdx="1" presStyleCnt="3" custScaleX="145454" custScaleY="151061" custRadScaleRad="172584" custRadScaleInc="-1315">
        <dgm:presLayoutVars>
          <dgm:bulletEnabled val="1"/>
        </dgm:presLayoutVars>
      </dgm:prSet>
      <dgm:spPr/>
    </dgm:pt>
    <dgm:pt modelId="{599EE759-BA7C-4B55-A508-37EE68E093FA}" type="pres">
      <dgm:prSet presAssocID="{7FC81ADD-24D9-4A6B-A3DD-6FE19B26820E}" presName="sibTrans" presStyleLbl="sibTrans2D1" presStyleIdx="1" presStyleCnt="3"/>
      <dgm:spPr/>
    </dgm:pt>
    <dgm:pt modelId="{F09DAD9C-C791-40D1-8891-0CF55BA3E675}" type="pres">
      <dgm:prSet presAssocID="{7FC81ADD-24D9-4A6B-A3DD-6FE19B26820E}" presName="connectorText" presStyleLbl="sibTrans2D1" presStyleIdx="1" presStyleCnt="3"/>
      <dgm:spPr/>
    </dgm:pt>
    <dgm:pt modelId="{35046586-D3A9-4135-ABF1-E584E7674118}" type="pres">
      <dgm:prSet presAssocID="{C61BDED1-4511-4D39-9A95-2895FFCABCA6}" presName="node" presStyleLbl="node1" presStyleIdx="2" presStyleCnt="3" custScaleX="154989" custScaleY="147371" custRadScaleRad="185211" custRadScaleInc="19341">
        <dgm:presLayoutVars>
          <dgm:bulletEnabled val="1"/>
        </dgm:presLayoutVars>
      </dgm:prSet>
      <dgm:spPr/>
    </dgm:pt>
    <dgm:pt modelId="{36BF0292-8FF1-47C8-A333-6C0DD1FDB698}" type="pres">
      <dgm:prSet presAssocID="{B7CF7A30-B775-4D34-AED0-BCC60B328058}" presName="sibTrans" presStyleLbl="sibTrans2D1" presStyleIdx="2" presStyleCnt="3"/>
      <dgm:spPr/>
    </dgm:pt>
    <dgm:pt modelId="{545D916E-F84E-4976-886D-5CE7BF5526B1}" type="pres">
      <dgm:prSet presAssocID="{B7CF7A30-B775-4D34-AED0-BCC60B328058}" presName="connectorText" presStyleLbl="sibTrans2D1" presStyleIdx="2" presStyleCnt="3"/>
      <dgm:spPr/>
    </dgm:pt>
  </dgm:ptLst>
  <dgm:cxnLst>
    <dgm:cxn modelId="{8A5CD31F-B725-4338-875B-E3EC896EF95F}" type="presOf" srcId="{C61BDED1-4511-4D39-9A95-2895FFCABCA6}" destId="{35046586-D3A9-4135-ABF1-E584E7674118}" srcOrd="0" destOrd="0" presId="urn:microsoft.com/office/officeart/2005/8/layout/cycle2"/>
    <dgm:cxn modelId="{379CAB2A-5E51-4045-954F-AE6C477890E4}" type="presOf" srcId="{3EB1346B-9E8C-4999-8434-3B46EA368A21}" destId="{560D76EF-4692-4D65-B066-BAAC6B13FAE9}" srcOrd="0" destOrd="0" presId="urn:microsoft.com/office/officeart/2005/8/layout/cycle2"/>
    <dgm:cxn modelId="{07BE843A-9939-4A0A-B005-C1414E9D2FDD}" type="presOf" srcId="{B7CF7A30-B775-4D34-AED0-BCC60B328058}" destId="{36BF0292-8FF1-47C8-A333-6C0DD1FDB698}" srcOrd="0" destOrd="0" presId="urn:microsoft.com/office/officeart/2005/8/layout/cycle2"/>
    <dgm:cxn modelId="{2AA34B3E-A2EE-4231-85DF-837BBCE8EB54}" srcId="{D6F15C70-8066-45E7-88A3-B1DE76917369}" destId="{C61BDED1-4511-4D39-9A95-2895FFCABCA6}" srcOrd="2" destOrd="0" parTransId="{E5EFEBFC-0EB3-4EE6-8798-505F8C9ABF9F}" sibTransId="{B7CF7A30-B775-4D34-AED0-BCC60B328058}"/>
    <dgm:cxn modelId="{79F6065C-5480-4CAE-813A-1908BCE75C16}" type="presOf" srcId="{D6F15C70-8066-45E7-88A3-B1DE76917369}" destId="{5B700020-2331-464B-831A-6A0BEBAB440F}" srcOrd="0" destOrd="0" presId="urn:microsoft.com/office/officeart/2005/8/layout/cycle2"/>
    <dgm:cxn modelId="{33661E5D-7BCA-4319-A287-367508566172}" srcId="{D6F15C70-8066-45E7-88A3-B1DE76917369}" destId="{766827B3-F9A1-40B7-92CA-71D3C4B7D7F3}" srcOrd="0" destOrd="0" parTransId="{2B54518E-34A4-43B9-B270-978A18243F32}" sibTransId="{6A2AFD01-6771-4511-90E0-91E892019551}"/>
    <dgm:cxn modelId="{0CBC6067-EA0E-4976-B895-28E15EA85472}" type="presOf" srcId="{6A2AFD01-6771-4511-90E0-91E892019551}" destId="{AF12C4BD-49DF-4AA5-AEB9-5C76D02FB05D}" srcOrd="1" destOrd="0" presId="urn:microsoft.com/office/officeart/2005/8/layout/cycle2"/>
    <dgm:cxn modelId="{8D292E58-2AE3-42B3-84F0-BB84734AA5BB}" type="presOf" srcId="{7FC81ADD-24D9-4A6B-A3DD-6FE19B26820E}" destId="{599EE759-BA7C-4B55-A508-37EE68E093FA}" srcOrd="0" destOrd="0" presId="urn:microsoft.com/office/officeart/2005/8/layout/cycle2"/>
    <dgm:cxn modelId="{8F9A307D-7E40-40DC-B7FD-6F476DD7F7FC}" type="presOf" srcId="{7FC81ADD-24D9-4A6B-A3DD-6FE19B26820E}" destId="{F09DAD9C-C791-40D1-8891-0CF55BA3E675}" srcOrd="1" destOrd="0" presId="urn:microsoft.com/office/officeart/2005/8/layout/cycle2"/>
    <dgm:cxn modelId="{EEC2EFB6-A7A3-49F3-99FF-63C5E54820D3}" type="presOf" srcId="{6A2AFD01-6771-4511-90E0-91E892019551}" destId="{C23B8EEC-4748-401E-81C5-6CCF574014F5}" srcOrd="0" destOrd="0" presId="urn:microsoft.com/office/officeart/2005/8/layout/cycle2"/>
    <dgm:cxn modelId="{2D530DD8-E6C4-4707-8432-C4A11D7F41BD}" type="presOf" srcId="{B7CF7A30-B775-4D34-AED0-BCC60B328058}" destId="{545D916E-F84E-4976-886D-5CE7BF5526B1}" srcOrd="1" destOrd="0" presId="urn:microsoft.com/office/officeart/2005/8/layout/cycle2"/>
    <dgm:cxn modelId="{250493D9-99C4-4997-8781-7F08BD9152D1}" type="presOf" srcId="{766827B3-F9A1-40B7-92CA-71D3C4B7D7F3}" destId="{AA9A9CE5-A271-4A75-B7AE-FA7B255CAEBB}" srcOrd="0" destOrd="0" presId="urn:microsoft.com/office/officeart/2005/8/layout/cycle2"/>
    <dgm:cxn modelId="{DD2849E2-6E7F-454E-8B14-E6E6BEBDB1D9}" srcId="{D6F15C70-8066-45E7-88A3-B1DE76917369}" destId="{3EB1346B-9E8C-4999-8434-3B46EA368A21}" srcOrd="1" destOrd="0" parTransId="{7952B506-7C1D-400B-B14E-013639BBF9D9}" sibTransId="{7FC81ADD-24D9-4A6B-A3DD-6FE19B26820E}"/>
    <dgm:cxn modelId="{1095412C-F282-4221-BCBD-95CCF99D02E8}" type="presParOf" srcId="{5B700020-2331-464B-831A-6A0BEBAB440F}" destId="{AA9A9CE5-A271-4A75-B7AE-FA7B255CAEBB}" srcOrd="0" destOrd="0" presId="urn:microsoft.com/office/officeart/2005/8/layout/cycle2"/>
    <dgm:cxn modelId="{2A599813-BE87-4A72-8A44-DC58A1A843CD}" type="presParOf" srcId="{5B700020-2331-464B-831A-6A0BEBAB440F}" destId="{C23B8EEC-4748-401E-81C5-6CCF574014F5}" srcOrd="1" destOrd="0" presId="urn:microsoft.com/office/officeart/2005/8/layout/cycle2"/>
    <dgm:cxn modelId="{16760DA7-5743-40AB-86D9-B2188EECF1EB}" type="presParOf" srcId="{C23B8EEC-4748-401E-81C5-6CCF574014F5}" destId="{AF12C4BD-49DF-4AA5-AEB9-5C76D02FB05D}" srcOrd="0" destOrd="0" presId="urn:microsoft.com/office/officeart/2005/8/layout/cycle2"/>
    <dgm:cxn modelId="{DB410605-DC50-4BFF-B3B8-29503687D8F7}" type="presParOf" srcId="{5B700020-2331-464B-831A-6A0BEBAB440F}" destId="{560D76EF-4692-4D65-B066-BAAC6B13FAE9}" srcOrd="2" destOrd="0" presId="urn:microsoft.com/office/officeart/2005/8/layout/cycle2"/>
    <dgm:cxn modelId="{24609751-E4BC-4496-9D9E-08F46BA9B9EC}" type="presParOf" srcId="{5B700020-2331-464B-831A-6A0BEBAB440F}" destId="{599EE759-BA7C-4B55-A508-37EE68E093FA}" srcOrd="3" destOrd="0" presId="urn:microsoft.com/office/officeart/2005/8/layout/cycle2"/>
    <dgm:cxn modelId="{11EDD5A7-B8D2-43EC-A1A2-48CF55271D14}" type="presParOf" srcId="{599EE759-BA7C-4B55-A508-37EE68E093FA}" destId="{F09DAD9C-C791-40D1-8891-0CF55BA3E675}" srcOrd="0" destOrd="0" presId="urn:microsoft.com/office/officeart/2005/8/layout/cycle2"/>
    <dgm:cxn modelId="{ADCF9586-4DCD-488B-BEF3-53D970736F20}" type="presParOf" srcId="{5B700020-2331-464B-831A-6A0BEBAB440F}" destId="{35046586-D3A9-4135-ABF1-E584E7674118}" srcOrd="4" destOrd="0" presId="urn:microsoft.com/office/officeart/2005/8/layout/cycle2"/>
    <dgm:cxn modelId="{DB27CC50-2FEA-4BD5-9A29-C6BC19B07632}" type="presParOf" srcId="{5B700020-2331-464B-831A-6A0BEBAB440F}" destId="{36BF0292-8FF1-47C8-A333-6C0DD1FDB698}" srcOrd="5" destOrd="0" presId="urn:microsoft.com/office/officeart/2005/8/layout/cycle2"/>
    <dgm:cxn modelId="{E0ED3192-9137-408E-949E-7066B96BA08C}" type="presParOf" srcId="{36BF0292-8FF1-47C8-A333-6C0DD1FDB698}" destId="{545D916E-F84E-4976-886D-5CE7BF5526B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D1909D-0225-4636-B8D4-671A88551F5E}" type="doc">
      <dgm:prSet loTypeId="urn:microsoft.com/office/officeart/2011/layout/HexagonRadial" loCatId="cycle" qsTypeId="urn:microsoft.com/office/officeart/2005/8/quickstyle/3d3" qsCatId="3D" csTypeId="urn:microsoft.com/office/officeart/2005/8/colors/accent3_1" csCatId="accent3" phldr="1"/>
      <dgm:spPr/>
      <dgm:t>
        <a:bodyPr/>
        <a:lstStyle/>
        <a:p>
          <a:endParaRPr lang="en-US"/>
        </a:p>
      </dgm:t>
    </dgm:pt>
    <dgm:pt modelId="{461E5DF7-0AC0-4B23-97C3-402A57B6EB26}">
      <dgm:prSet phldrT="[Text]" custT="1"/>
      <dgm:spPr/>
      <dgm:t>
        <a:bodyPr/>
        <a:lstStyle/>
        <a:p>
          <a:r>
            <a:rPr lang="en-US" sz="2400" b="1" dirty="0"/>
            <a:t>Personal &amp; Spiritual</a:t>
          </a:r>
        </a:p>
      </dgm:t>
    </dgm:pt>
    <dgm:pt modelId="{331D9866-6BEF-4FF7-9715-4729A64509D9}" type="parTrans" cxnId="{57BA9914-E366-440F-B354-24818249ABED}">
      <dgm:prSet/>
      <dgm:spPr/>
      <dgm:t>
        <a:bodyPr/>
        <a:lstStyle/>
        <a:p>
          <a:endParaRPr lang="en-US"/>
        </a:p>
      </dgm:t>
    </dgm:pt>
    <dgm:pt modelId="{13DDDAC2-B58D-4118-AA21-C01715958BCF}" type="sibTrans" cxnId="{57BA9914-E366-440F-B354-24818249ABED}">
      <dgm:prSet/>
      <dgm:spPr/>
      <dgm:t>
        <a:bodyPr/>
        <a:lstStyle/>
        <a:p>
          <a:endParaRPr lang="en-US"/>
        </a:p>
      </dgm:t>
    </dgm:pt>
    <dgm:pt modelId="{478C1924-FD07-4D23-ACCA-9430DDA28593}">
      <dgm:prSet phldrT="[Text]" custT="1"/>
      <dgm:spPr/>
      <dgm:t>
        <a:bodyPr/>
        <a:lstStyle/>
        <a:p>
          <a:r>
            <a:rPr lang="en-US" sz="2000" b="1" dirty="0"/>
            <a:t>Physical</a:t>
          </a:r>
        </a:p>
      </dgm:t>
    </dgm:pt>
    <dgm:pt modelId="{76F6B27A-829F-4599-A179-E1798CDB7FBB}" type="parTrans" cxnId="{42F5341E-EDA1-41DA-A5EF-F569EBF37C0A}">
      <dgm:prSet/>
      <dgm:spPr/>
      <dgm:t>
        <a:bodyPr/>
        <a:lstStyle/>
        <a:p>
          <a:endParaRPr lang="en-US"/>
        </a:p>
      </dgm:t>
    </dgm:pt>
    <dgm:pt modelId="{627888F3-437A-40E1-86F4-6A2851886E91}" type="sibTrans" cxnId="{42F5341E-EDA1-41DA-A5EF-F569EBF37C0A}">
      <dgm:prSet/>
      <dgm:spPr/>
      <dgm:t>
        <a:bodyPr/>
        <a:lstStyle/>
        <a:p>
          <a:endParaRPr lang="en-US"/>
        </a:p>
      </dgm:t>
    </dgm:pt>
    <dgm:pt modelId="{15C1E849-1576-4632-97DD-6485A27F6F3E}">
      <dgm:prSet phldrT="[Text]" custT="1"/>
      <dgm:spPr/>
      <dgm:t>
        <a:bodyPr/>
        <a:lstStyle/>
        <a:p>
          <a:r>
            <a:rPr lang="en-US" sz="2000" b="1" dirty="0"/>
            <a:t>Mental</a:t>
          </a:r>
        </a:p>
      </dgm:t>
    </dgm:pt>
    <dgm:pt modelId="{305B09E3-232D-49AC-BBE9-7348F1A7D457}" type="parTrans" cxnId="{4685267B-C08A-4E26-97B9-AC2DC88F7676}">
      <dgm:prSet/>
      <dgm:spPr/>
      <dgm:t>
        <a:bodyPr/>
        <a:lstStyle/>
        <a:p>
          <a:endParaRPr lang="en-US"/>
        </a:p>
      </dgm:t>
    </dgm:pt>
    <dgm:pt modelId="{8555DE3B-051A-470F-99B8-7B66546ADF41}" type="sibTrans" cxnId="{4685267B-C08A-4E26-97B9-AC2DC88F7676}">
      <dgm:prSet/>
      <dgm:spPr/>
      <dgm:t>
        <a:bodyPr/>
        <a:lstStyle/>
        <a:p>
          <a:endParaRPr lang="en-US"/>
        </a:p>
      </dgm:t>
    </dgm:pt>
    <dgm:pt modelId="{99AF4423-45A4-48AC-B9D9-26B78F654BF2}">
      <dgm:prSet phldrT="[Text]" custT="1"/>
      <dgm:spPr/>
      <dgm:t>
        <a:bodyPr/>
        <a:lstStyle/>
        <a:p>
          <a:pPr algn="ctr"/>
          <a:r>
            <a:rPr lang="en-US" sz="2000" b="1" dirty="0"/>
            <a:t>Emotional</a:t>
          </a:r>
        </a:p>
      </dgm:t>
    </dgm:pt>
    <dgm:pt modelId="{591E74A3-56CB-4BD5-A713-1A08B9E16E05}" type="parTrans" cxnId="{220B06FC-F199-4B86-8FED-0C54E28CF4C4}">
      <dgm:prSet/>
      <dgm:spPr/>
      <dgm:t>
        <a:bodyPr/>
        <a:lstStyle/>
        <a:p>
          <a:endParaRPr lang="en-US"/>
        </a:p>
      </dgm:t>
    </dgm:pt>
    <dgm:pt modelId="{ACDC5CFC-8ECC-4C12-8A80-078201173A95}" type="sibTrans" cxnId="{220B06FC-F199-4B86-8FED-0C54E28CF4C4}">
      <dgm:prSet/>
      <dgm:spPr/>
      <dgm:t>
        <a:bodyPr/>
        <a:lstStyle/>
        <a:p>
          <a:endParaRPr lang="en-US"/>
        </a:p>
      </dgm:t>
    </dgm:pt>
    <dgm:pt modelId="{CF6C6F5D-2A3D-4997-8F55-74A1EFA5956E}">
      <dgm:prSet phldrT="[Text]" custT="1"/>
      <dgm:spPr/>
      <dgm:t>
        <a:bodyPr/>
        <a:lstStyle/>
        <a:p>
          <a:r>
            <a:rPr lang="en-US" sz="2000" b="1" dirty="0"/>
            <a:t>Relational</a:t>
          </a:r>
        </a:p>
      </dgm:t>
    </dgm:pt>
    <dgm:pt modelId="{0B1C4BA8-2F55-473C-ABFD-63D3806BB5C7}" type="parTrans" cxnId="{55236542-8C51-45DA-AD6D-1B72911057CB}">
      <dgm:prSet/>
      <dgm:spPr/>
      <dgm:t>
        <a:bodyPr/>
        <a:lstStyle/>
        <a:p>
          <a:endParaRPr lang="en-US"/>
        </a:p>
      </dgm:t>
    </dgm:pt>
    <dgm:pt modelId="{15A72C68-8BB6-4071-AA44-F2FDF1187CA3}" type="sibTrans" cxnId="{55236542-8C51-45DA-AD6D-1B72911057CB}">
      <dgm:prSet/>
      <dgm:spPr/>
      <dgm:t>
        <a:bodyPr/>
        <a:lstStyle/>
        <a:p>
          <a:endParaRPr lang="en-US"/>
        </a:p>
      </dgm:t>
    </dgm:pt>
    <dgm:pt modelId="{4134C17F-7473-4776-BB20-CC9303E28F88}">
      <dgm:prSet phldrT="[Text]" custT="1"/>
      <dgm:spPr/>
      <dgm:t>
        <a:bodyPr/>
        <a:lstStyle/>
        <a:p>
          <a:r>
            <a:rPr lang="en-US" sz="1800" b="1" dirty="0"/>
            <a:t>Professional</a:t>
          </a:r>
        </a:p>
      </dgm:t>
    </dgm:pt>
    <dgm:pt modelId="{E011160D-5511-425D-811E-F603B19B8A0B}" type="parTrans" cxnId="{EB41828F-6E1C-4082-AE8D-7430F1D59206}">
      <dgm:prSet/>
      <dgm:spPr/>
      <dgm:t>
        <a:bodyPr/>
        <a:lstStyle/>
        <a:p>
          <a:endParaRPr lang="en-US"/>
        </a:p>
      </dgm:t>
    </dgm:pt>
    <dgm:pt modelId="{95D3789B-1DA3-4E82-8268-766510C78FF6}" type="sibTrans" cxnId="{EB41828F-6E1C-4082-AE8D-7430F1D59206}">
      <dgm:prSet/>
      <dgm:spPr/>
      <dgm:t>
        <a:bodyPr/>
        <a:lstStyle/>
        <a:p>
          <a:endParaRPr lang="en-US"/>
        </a:p>
      </dgm:t>
    </dgm:pt>
    <dgm:pt modelId="{15E39B9C-FD7E-4B7F-91BD-EC113FDBCB09}">
      <dgm:prSet phldrT="[Text]" custT="1"/>
      <dgm:spPr/>
      <dgm:t>
        <a:bodyPr/>
        <a:lstStyle/>
        <a:p>
          <a:r>
            <a:rPr lang="en-US" sz="2000" b="1" dirty="0"/>
            <a:t>Financial</a:t>
          </a:r>
        </a:p>
      </dgm:t>
    </dgm:pt>
    <dgm:pt modelId="{24B99BE2-5289-4442-8A2B-F20BAB86A101}" type="parTrans" cxnId="{ACF25723-1167-4F56-BD57-F1511516E89E}">
      <dgm:prSet/>
      <dgm:spPr/>
      <dgm:t>
        <a:bodyPr/>
        <a:lstStyle/>
        <a:p>
          <a:endParaRPr lang="en-US"/>
        </a:p>
      </dgm:t>
    </dgm:pt>
    <dgm:pt modelId="{8C79B347-074D-4327-8AF4-9CE5348DB4F3}" type="sibTrans" cxnId="{ACF25723-1167-4F56-BD57-F1511516E89E}">
      <dgm:prSet/>
      <dgm:spPr/>
      <dgm:t>
        <a:bodyPr/>
        <a:lstStyle/>
        <a:p>
          <a:endParaRPr lang="en-US"/>
        </a:p>
      </dgm:t>
    </dgm:pt>
    <dgm:pt modelId="{15302EFC-513D-4031-A106-A77AFDAE1F46}" type="pres">
      <dgm:prSet presAssocID="{2FD1909D-0225-4636-B8D4-671A88551F5E}" presName="Name0" presStyleCnt="0">
        <dgm:presLayoutVars>
          <dgm:chMax val="1"/>
          <dgm:chPref val="1"/>
          <dgm:dir/>
          <dgm:animOne val="branch"/>
          <dgm:animLvl val="lvl"/>
        </dgm:presLayoutVars>
      </dgm:prSet>
      <dgm:spPr/>
    </dgm:pt>
    <dgm:pt modelId="{1A041930-EFA8-41CD-96FF-D317A9A197E4}" type="pres">
      <dgm:prSet presAssocID="{461E5DF7-0AC0-4B23-97C3-402A57B6EB26}" presName="Parent" presStyleLbl="node0" presStyleIdx="0" presStyleCnt="1">
        <dgm:presLayoutVars>
          <dgm:chMax val="6"/>
          <dgm:chPref val="6"/>
        </dgm:presLayoutVars>
      </dgm:prSet>
      <dgm:spPr/>
    </dgm:pt>
    <dgm:pt modelId="{5615A57A-D01A-4770-8387-B766D145D48B}" type="pres">
      <dgm:prSet presAssocID="{478C1924-FD07-4D23-ACCA-9430DDA28593}" presName="Accent1" presStyleCnt="0"/>
      <dgm:spPr/>
    </dgm:pt>
    <dgm:pt modelId="{739D2AFA-BE37-4CF2-B24C-B5DF48399912}" type="pres">
      <dgm:prSet presAssocID="{478C1924-FD07-4D23-ACCA-9430DDA28593}" presName="Accent" presStyleLbl="bgShp" presStyleIdx="0" presStyleCnt="6"/>
      <dgm:spPr/>
    </dgm:pt>
    <dgm:pt modelId="{1F7D7B56-153D-4FA3-807A-38A062791405}" type="pres">
      <dgm:prSet presAssocID="{478C1924-FD07-4D23-ACCA-9430DDA28593}" presName="Child1" presStyleLbl="node1" presStyleIdx="0" presStyleCnt="6">
        <dgm:presLayoutVars>
          <dgm:chMax val="0"/>
          <dgm:chPref val="0"/>
          <dgm:bulletEnabled val="1"/>
        </dgm:presLayoutVars>
      </dgm:prSet>
      <dgm:spPr/>
    </dgm:pt>
    <dgm:pt modelId="{D750600E-83B4-40DF-B50A-28BDFDECAE63}" type="pres">
      <dgm:prSet presAssocID="{15C1E849-1576-4632-97DD-6485A27F6F3E}" presName="Accent2" presStyleCnt="0"/>
      <dgm:spPr/>
    </dgm:pt>
    <dgm:pt modelId="{D477564E-B4CF-488A-88F9-09231EE2A1F1}" type="pres">
      <dgm:prSet presAssocID="{15C1E849-1576-4632-97DD-6485A27F6F3E}" presName="Accent" presStyleLbl="bgShp" presStyleIdx="1" presStyleCnt="6"/>
      <dgm:spPr/>
    </dgm:pt>
    <dgm:pt modelId="{27F4DB28-E099-4820-AEC1-83A41D287E0A}" type="pres">
      <dgm:prSet presAssocID="{15C1E849-1576-4632-97DD-6485A27F6F3E}" presName="Child2" presStyleLbl="node1" presStyleIdx="1" presStyleCnt="6">
        <dgm:presLayoutVars>
          <dgm:chMax val="0"/>
          <dgm:chPref val="0"/>
          <dgm:bulletEnabled val="1"/>
        </dgm:presLayoutVars>
      </dgm:prSet>
      <dgm:spPr/>
    </dgm:pt>
    <dgm:pt modelId="{F810444A-7D0D-4E33-AA45-E4259DCF02D0}" type="pres">
      <dgm:prSet presAssocID="{99AF4423-45A4-48AC-B9D9-26B78F654BF2}" presName="Accent3" presStyleCnt="0"/>
      <dgm:spPr/>
    </dgm:pt>
    <dgm:pt modelId="{80810CD6-E474-4682-853C-695F286E06C8}" type="pres">
      <dgm:prSet presAssocID="{99AF4423-45A4-48AC-B9D9-26B78F654BF2}" presName="Accent" presStyleLbl="bgShp" presStyleIdx="2" presStyleCnt="6"/>
      <dgm:spPr/>
    </dgm:pt>
    <dgm:pt modelId="{75E87C30-B642-48DC-809B-442F6C3B76BF}" type="pres">
      <dgm:prSet presAssocID="{99AF4423-45A4-48AC-B9D9-26B78F654BF2}" presName="Child3" presStyleLbl="node1" presStyleIdx="2" presStyleCnt="6">
        <dgm:presLayoutVars>
          <dgm:chMax val="0"/>
          <dgm:chPref val="0"/>
          <dgm:bulletEnabled val="1"/>
        </dgm:presLayoutVars>
      </dgm:prSet>
      <dgm:spPr/>
    </dgm:pt>
    <dgm:pt modelId="{5BB85287-D2EC-4FC2-87E7-C0C793494DDA}" type="pres">
      <dgm:prSet presAssocID="{CF6C6F5D-2A3D-4997-8F55-74A1EFA5956E}" presName="Accent4" presStyleCnt="0"/>
      <dgm:spPr/>
    </dgm:pt>
    <dgm:pt modelId="{C7F5C8E3-273F-4CDF-978D-A932EC50B64E}" type="pres">
      <dgm:prSet presAssocID="{CF6C6F5D-2A3D-4997-8F55-74A1EFA5956E}" presName="Accent" presStyleLbl="bgShp" presStyleIdx="3" presStyleCnt="6"/>
      <dgm:spPr/>
    </dgm:pt>
    <dgm:pt modelId="{CF1F9D6E-E05F-492E-9DDD-C9B29B705F3F}" type="pres">
      <dgm:prSet presAssocID="{CF6C6F5D-2A3D-4997-8F55-74A1EFA5956E}" presName="Child4" presStyleLbl="node1" presStyleIdx="3" presStyleCnt="6">
        <dgm:presLayoutVars>
          <dgm:chMax val="0"/>
          <dgm:chPref val="0"/>
          <dgm:bulletEnabled val="1"/>
        </dgm:presLayoutVars>
      </dgm:prSet>
      <dgm:spPr/>
    </dgm:pt>
    <dgm:pt modelId="{ABC1F276-758B-42F1-8D08-361C49874324}" type="pres">
      <dgm:prSet presAssocID="{4134C17F-7473-4776-BB20-CC9303E28F88}" presName="Accent5" presStyleCnt="0"/>
      <dgm:spPr/>
    </dgm:pt>
    <dgm:pt modelId="{2200024A-E526-493E-A181-E48F1633CF5F}" type="pres">
      <dgm:prSet presAssocID="{4134C17F-7473-4776-BB20-CC9303E28F88}" presName="Accent" presStyleLbl="bgShp" presStyleIdx="4" presStyleCnt="6"/>
      <dgm:spPr/>
    </dgm:pt>
    <dgm:pt modelId="{0A9721BF-FDB6-42EC-A3AD-CFF5992B6E5B}" type="pres">
      <dgm:prSet presAssocID="{4134C17F-7473-4776-BB20-CC9303E28F88}" presName="Child5" presStyleLbl="node1" presStyleIdx="4" presStyleCnt="6">
        <dgm:presLayoutVars>
          <dgm:chMax val="0"/>
          <dgm:chPref val="0"/>
          <dgm:bulletEnabled val="1"/>
        </dgm:presLayoutVars>
      </dgm:prSet>
      <dgm:spPr/>
    </dgm:pt>
    <dgm:pt modelId="{C445BDB7-57EA-40D8-A7DF-7CCB48D9001A}" type="pres">
      <dgm:prSet presAssocID="{15E39B9C-FD7E-4B7F-91BD-EC113FDBCB09}" presName="Accent6" presStyleCnt="0"/>
      <dgm:spPr/>
    </dgm:pt>
    <dgm:pt modelId="{3CEB7517-FAF9-4D81-871D-7052C668822A}" type="pres">
      <dgm:prSet presAssocID="{15E39B9C-FD7E-4B7F-91BD-EC113FDBCB09}" presName="Accent" presStyleLbl="bgShp" presStyleIdx="5" presStyleCnt="6"/>
      <dgm:spPr/>
    </dgm:pt>
    <dgm:pt modelId="{B990A92E-E067-45C3-8D77-9E9B0C03E1AA}" type="pres">
      <dgm:prSet presAssocID="{15E39B9C-FD7E-4B7F-91BD-EC113FDBCB09}" presName="Child6" presStyleLbl="node1" presStyleIdx="5" presStyleCnt="6">
        <dgm:presLayoutVars>
          <dgm:chMax val="0"/>
          <dgm:chPref val="0"/>
          <dgm:bulletEnabled val="1"/>
        </dgm:presLayoutVars>
      </dgm:prSet>
      <dgm:spPr/>
    </dgm:pt>
  </dgm:ptLst>
  <dgm:cxnLst>
    <dgm:cxn modelId="{57BA9914-E366-440F-B354-24818249ABED}" srcId="{2FD1909D-0225-4636-B8D4-671A88551F5E}" destId="{461E5DF7-0AC0-4B23-97C3-402A57B6EB26}" srcOrd="0" destOrd="0" parTransId="{331D9866-6BEF-4FF7-9715-4729A64509D9}" sibTransId="{13DDDAC2-B58D-4118-AA21-C01715958BCF}"/>
    <dgm:cxn modelId="{42F5341E-EDA1-41DA-A5EF-F569EBF37C0A}" srcId="{461E5DF7-0AC0-4B23-97C3-402A57B6EB26}" destId="{478C1924-FD07-4D23-ACCA-9430DDA28593}" srcOrd="0" destOrd="0" parTransId="{76F6B27A-829F-4599-A179-E1798CDB7FBB}" sibTransId="{627888F3-437A-40E1-86F4-6A2851886E91}"/>
    <dgm:cxn modelId="{ACF25723-1167-4F56-BD57-F1511516E89E}" srcId="{461E5DF7-0AC0-4B23-97C3-402A57B6EB26}" destId="{15E39B9C-FD7E-4B7F-91BD-EC113FDBCB09}" srcOrd="5" destOrd="0" parTransId="{24B99BE2-5289-4442-8A2B-F20BAB86A101}" sibTransId="{8C79B347-074D-4327-8AF4-9CE5348DB4F3}"/>
    <dgm:cxn modelId="{0BC8A860-3BE2-4CF9-A372-1B616B16F433}" type="presOf" srcId="{2FD1909D-0225-4636-B8D4-671A88551F5E}" destId="{15302EFC-513D-4031-A106-A77AFDAE1F46}" srcOrd="0" destOrd="0" presId="urn:microsoft.com/office/officeart/2011/layout/HexagonRadial"/>
    <dgm:cxn modelId="{55236542-8C51-45DA-AD6D-1B72911057CB}" srcId="{461E5DF7-0AC0-4B23-97C3-402A57B6EB26}" destId="{CF6C6F5D-2A3D-4997-8F55-74A1EFA5956E}" srcOrd="3" destOrd="0" parTransId="{0B1C4BA8-2F55-473C-ABFD-63D3806BB5C7}" sibTransId="{15A72C68-8BB6-4071-AA44-F2FDF1187CA3}"/>
    <dgm:cxn modelId="{3EB6AE70-22BA-4ED2-B71B-394F766144AF}" type="presOf" srcId="{4134C17F-7473-4776-BB20-CC9303E28F88}" destId="{0A9721BF-FDB6-42EC-A3AD-CFF5992B6E5B}" srcOrd="0" destOrd="0" presId="urn:microsoft.com/office/officeart/2011/layout/HexagonRadial"/>
    <dgm:cxn modelId="{3020D658-4A45-419F-98AE-ADF46436A523}" type="presOf" srcId="{99AF4423-45A4-48AC-B9D9-26B78F654BF2}" destId="{75E87C30-B642-48DC-809B-442F6C3B76BF}" srcOrd="0" destOrd="0" presId="urn:microsoft.com/office/officeart/2011/layout/HexagonRadial"/>
    <dgm:cxn modelId="{4685267B-C08A-4E26-97B9-AC2DC88F7676}" srcId="{461E5DF7-0AC0-4B23-97C3-402A57B6EB26}" destId="{15C1E849-1576-4632-97DD-6485A27F6F3E}" srcOrd="1" destOrd="0" parTransId="{305B09E3-232D-49AC-BBE9-7348F1A7D457}" sibTransId="{8555DE3B-051A-470F-99B8-7B66546ADF41}"/>
    <dgm:cxn modelId="{8D39388B-35F1-4FF2-B6DB-BE159ABA09DB}" type="presOf" srcId="{15C1E849-1576-4632-97DD-6485A27F6F3E}" destId="{27F4DB28-E099-4820-AEC1-83A41D287E0A}" srcOrd="0" destOrd="0" presId="urn:microsoft.com/office/officeart/2011/layout/HexagonRadial"/>
    <dgm:cxn modelId="{EB41828F-6E1C-4082-AE8D-7430F1D59206}" srcId="{461E5DF7-0AC0-4B23-97C3-402A57B6EB26}" destId="{4134C17F-7473-4776-BB20-CC9303E28F88}" srcOrd="4" destOrd="0" parTransId="{E011160D-5511-425D-811E-F603B19B8A0B}" sibTransId="{95D3789B-1DA3-4E82-8268-766510C78FF6}"/>
    <dgm:cxn modelId="{81D3F7B5-C204-43C7-8719-2DE28E8774B0}" type="presOf" srcId="{15E39B9C-FD7E-4B7F-91BD-EC113FDBCB09}" destId="{B990A92E-E067-45C3-8D77-9E9B0C03E1AA}" srcOrd="0" destOrd="0" presId="urn:microsoft.com/office/officeart/2011/layout/HexagonRadial"/>
    <dgm:cxn modelId="{606455BE-95CD-4DBB-9208-22E1330A79A4}" type="presOf" srcId="{461E5DF7-0AC0-4B23-97C3-402A57B6EB26}" destId="{1A041930-EFA8-41CD-96FF-D317A9A197E4}" srcOrd="0" destOrd="0" presId="urn:microsoft.com/office/officeart/2011/layout/HexagonRadial"/>
    <dgm:cxn modelId="{D2B966BF-E3A3-4A6B-894B-AA88345ACFD5}" type="presOf" srcId="{478C1924-FD07-4D23-ACCA-9430DDA28593}" destId="{1F7D7B56-153D-4FA3-807A-38A062791405}" srcOrd="0" destOrd="0" presId="urn:microsoft.com/office/officeart/2011/layout/HexagonRadial"/>
    <dgm:cxn modelId="{220B06FC-F199-4B86-8FED-0C54E28CF4C4}" srcId="{461E5DF7-0AC0-4B23-97C3-402A57B6EB26}" destId="{99AF4423-45A4-48AC-B9D9-26B78F654BF2}" srcOrd="2" destOrd="0" parTransId="{591E74A3-56CB-4BD5-A713-1A08B9E16E05}" sibTransId="{ACDC5CFC-8ECC-4C12-8A80-078201173A95}"/>
    <dgm:cxn modelId="{407FA5FD-89FD-4CAE-8687-C3F8C621918C}" type="presOf" srcId="{CF6C6F5D-2A3D-4997-8F55-74A1EFA5956E}" destId="{CF1F9D6E-E05F-492E-9DDD-C9B29B705F3F}" srcOrd="0" destOrd="0" presId="urn:microsoft.com/office/officeart/2011/layout/HexagonRadial"/>
    <dgm:cxn modelId="{48EC17D6-41D4-43B3-BEA2-DE101271E546}" type="presParOf" srcId="{15302EFC-513D-4031-A106-A77AFDAE1F46}" destId="{1A041930-EFA8-41CD-96FF-D317A9A197E4}" srcOrd="0" destOrd="0" presId="urn:microsoft.com/office/officeart/2011/layout/HexagonRadial"/>
    <dgm:cxn modelId="{BFA4AD09-2294-49AD-AC6B-E70BC7F3C26D}" type="presParOf" srcId="{15302EFC-513D-4031-A106-A77AFDAE1F46}" destId="{5615A57A-D01A-4770-8387-B766D145D48B}" srcOrd="1" destOrd="0" presId="urn:microsoft.com/office/officeart/2011/layout/HexagonRadial"/>
    <dgm:cxn modelId="{3E1828F6-63A2-4FE1-807B-615D838698CD}" type="presParOf" srcId="{5615A57A-D01A-4770-8387-B766D145D48B}" destId="{739D2AFA-BE37-4CF2-B24C-B5DF48399912}" srcOrd="0" destOrd="0" presId="urn:microsoft.com/office/officeart/2011/layout/HexagonRadial"/>
    <dgm:cxn modelId="{20DC7E98-F2CE-4E30-B476-2A7E1E582C8C}" type="presParOf" srcId="{15302EFC-513D-4031-A106-A77AFDAE1F46}" destId="{1F7D7B56-153D-4FA3-807A-38A062791405}" srcOrd="2" destOrd="0" presId="urn:microsoft.com/office/officeart/2011/layout/HexagonRadial"/>
    <dgm:cxn modelId="{A7FA3FA5-0682-4712-9676-E3F3A94FA860}" type="presParOf" srcId="{15302EFC-513D-4031-A106-A77AFDAE1F46}" destId="{D750600E-83B4-40DF-B50A-28BDFDECAE63}" srcOrd="3" destOrd="0" presId="urn:microsoft.com/office/officeart/2011/layout/HexagonRadial"/>
    <dgm:cxn modelId="{74D352B0-D22E-4BAB-BC1D-F1E99E7CA33E}" type="presParOf" srcId="{D750600E-83B4-40DF-B50A-28BDFDECAE63}" destId="{D477564E-B4CF-488A-88F9-09231EE2A1F1}" srcOrd="0" destOrd="0" presId="urn:microsoft.com/office/officeart/2011/layout/HexagonRadial"/>
    <dgm:cxn modelId="{A3666BE2-4E5E-4383-AD29-C04263264C81}" type="presParOf" srcId="{15302EFC-513D-4031-A106-A77AFDAE1F46}" destId="{27F4DB28-E099-4820-AEC1-83A41D287E0A}" srcOrd="4" destOrd="0" presId="urn:microsoft.com/office/officeart/2011/layout/HexagonRadial"/>
    <dgm:cxn modelId="{66023A06-BFAA-453F-AE9F-183CEF1ABCC3}" type="presParOf" srcId="{15302EFC-513D-4031-A106-A77AFDAE1F46}" destId="{F810444A-7D0D-4E33-AA45-E4259DCF02D0}" srcOrd="5" destOrd="0" presId="urn:microsoft.com/office/officeart/2011/layout/HexagonRadial"/>
    <dgm:cxn modelId="{6A3620C2-E3C2-4B26-BCFE-4F3508B9D2D8}" type="presParOf" srcId="{F810444A-7D0D-4E33-AA45-E4259DCF02D0}" destId="{80810CD6-E474-4682-853C-695F286E06C8}" srcOrd="0" destOrd="0" presId="urn:microsoft.com/office/officeart/2011/layout/HexagonRadial"/>
    <dgm:cxn modelId="{B365CCD2-6F48-45FB-B3C4-9423FC9ECFDE}" type="presParOf" srcId="{15302EFC-513D-4031-A106-A77AFDAE1F46}" destId="{75E87C30-B642-48DC-809B-442F6C3B76BF}" srcOrd="6" destOrd="0" presId="urn:microsoft.com/office/officeart/2011/layout/HexagonRadial"/>
    <dgm:cxn modelId="{A67575F0-8068-4860-A859-5A897ED2C040}" type="presParOf" srcId="{15302EFC-513D-4031-A106-A77AFDAE1F46}" destId="{5BB85287-D2EC-4FC2-87E7-C0C793494DDA}" srcOrd="7" destOrd="0" presId="urn:microsoft.com/office/officeart/2011/layout/HexagonRadial"/>
    <dgm:cxn modelId="{F593533C-2B49-4666-9BC6-B92DB8A16AFB}" type="presParOf" srcId="{5BB85287-D2EC-4FC2-87E7-C0C793494DDA}" destId="{C7F5C8E3-273F-4CDF-978D-A932EC50B64E}" srcOrd="0" destOrd="0" presId="urn:microsoft.com/office/officeart/2011/layout/HexagonRadial"/>
    <dgm:cxn modelId="{B0D81716-3297-4B28-8263-4E6DFD1D8264}" type="presParOf" srcId="{15302EFC-513D-4031-A106-A77AFDAE1F46}" destId="{CF1F9D6E-E05F-492E-9DDD-C9B29B705F3F}" srcOrd="8" destOrd="0" presId="urn:microsoft.com/office/officeart/2011/layout/HexagonRadial"/>
    <dgm:cxn modelId="{46086FAC-1B67-49B8-BA61-89F9B3849097}" type="presParOf" srcId="{15302EFC-513D-4031-A106-A77AFDAE1F46}" destId="{ABC1F276-758B-42F1-8D08-361C49874324}" srcOrd="9" destOrd="0" presId="urn:microsoft.com/office/officeart/2011/layout/HexagonRadial"/>
    <dgm:cxn modelId="{C873489A-5039-4C28-90A7-2B9ADCDCBA09}" type="presParOf" srcId="{ABC1F276-758B-42F1-8D08-361C49874324}" destId="{2200024A-E526-493E-A181-E48F1633CF5F}" srcOrd="0" destOrd="0" presId="urn:microsoft.com/office/officeart/2011/layout/HexagonRadial"/>
    <dgm:cxn modelId="{BE95B3B3-C85F-4DF8-BAE9-FD3B591D8463}" type="presParOf" srcId="{15302EFC-513D-4031-A106-A77AFDAE1F46}" destId="{0A9721BF-FDB6-42EC-A3AD-CFF5992B6E5B}" srcOrd="10" destOrd="0" presId="urn:microsoft.com/office/officeart/2011/layout/HexagonRadial"/>
    <dgm:cxn modelId="{9B645194-74CE-4BE2-B609-97DBD4475B91}" type="presParOf" srcId="{15302EFC-513D-4031-A106-A77AFDAE1F46}" destId="{C445BDB7-57EA-40D8-A7DF-7CCB48D9001A}" srcOrd="11" destOrd="0" presId="urn:microsoft.com/office/officeart/2011/layout/HexagonRadial"/>
    <dgm:cxn modelId="{716FBAB2-E8CD-4452-A571-EC205292BD96}" type="presParOf" srcId="{C445BDB7-57EA-40D8-A7DF-7CCB48D9001A}" destId="{3CEB7517-FAF9-4D81-871D-7052C668822A}" srcOrd="0" destOrd="0" presId="urn:microsoft.com/office/officeart/2011/layout/HexagonRadial"/>
    <dgm:cxn modelId="{08A1C567-9A2E-4AAF-A3BF-B22B6F5B4C92}" type="presParOf" srcId="{15302EFC-513D-4031-A106-A77AFDAE1F46}" destId="{B990A92E-E067-45C3-8D77-9E9B0C03E1A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A9CE5-A271-4A75-B7AE-FA7B255CAEBB}">
      <dsp:nvSpPr>
        <dsp:cNvPr id="0" name=""/>
        <dsp:cNvSpPr/>
      </dsp:nvSpPr>
      <dsp:spPr>
        <a:xfrm>
          <a:off x="1712378" y="-472410"/>
          <a:ext cx="2755394" cy="275588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Recognize &amp; Manage Stress </a:t>
          </a:r>
        </a:p>
      </dsp:txBody>
      <dsp:txXfrm>
        <a:off x="2115896" y="-68820"/>
        <a:ext cx="1948358" cy="1948708"/>
      </dsp:txXfrm>
    </dsp:sp>
    <dsp:sp modelId="{C23B8EEC-4748-401E-81C5-6CCF574014F5}">
      <dsp:nvSpPr>
        <dsp:cNvPr id="0" name=""/>
        <dsp:cNvSpPr/>
      </dsp:nvSpPr>
      <dsp:spPr>
        <a:xfrm rot="3188808">
          <a:off x="3921098" y="1779621"/>
          <a:ext cx="94810" cy="59572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3926790" y="1887385"/>
        <a:ext cx="66367" cy="357433"/>
      </dsp:txXfrm>
    </dsp:sp>
    <dsp:sp modelId="{560D76EF-4692-4D65-B066-BAAC6B13FAE9}">
      <dsp:nvSpPr>
        <dsp:cNvPr id="0" name=""/>
        <dsp:cNvSpPr/>
      </dsp:nvSpPr>
      <dsp:spPr>
        <a:xfrm>
          <a:off x="3528589" y="1870030"/>
          <a:ext cx="2567410" cy="2666380"/>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Work to Develop Skills to Focus </a:t>
          </a:r>
        </a:p>
      </dsp:txBody>
      <dsp:txXfrm>
        <a:off x="3904577" y="2260512"/>
        <a:ext cx="1815434" cy="1885416"/>
      </dsp:txXfrm>
    </dsp:sp>
    <dsp:sp modelId="{599EE759-BA7C-4B55-A508-37EE68E093FA}">
      <dsp:nvSpPr>
        <dsp:cNvPr id="0" name=""/>
        <dsp:cNvSpPr/>
      </dsp:nvSpPr>
      <dsp:spPr>
        <a:xfrm rot="10800000">
          <a:off x="2933932" y="2905359"/>
          <a:ext cx="420224" cy="595721"/>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3059999" y="3024503"/>
        <a:ext cx="294157" cy="357433"/>
      </dsp:txXfrm>
    </dsp:sp>
    <dsp:sp modelId="{35046586-D3A9-4135-ABF1-E584E7674118}">
      <dsp:nvSpPr>
        <dsp:cNvPr id="0" name=""/>
        <dsp:cNvSpPr/>
      </dsp:nvSpPr>
      <dsp:spPr>
        <a:xfrm>
          <a:off x="0" y="1902596"/>
          <a:ext cx="2735713" cy="2601247"/>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Discuss Balancing Work &amp; Family</a:t>
          </a:r>
        </a:p>
      </dsp:txBody>
      <dsp:txXfrm>
        <a:off x="400636" y="2283540"/>
        <a:ext cx="1934441" cy="1839359"/>
      </dsp:txXfrm>
    </dsp:sp>
    <dsp:sp modelId="{36BF0292-8FF1-47C8-A333-6C0DD1FDB698}">
      <dsp:nvSpPr>
        <dsp:cNvPr id="0" name=""/>
        <dsp:cNvSpPr/>
      </dsp:nvSpPr>
      <dsp:spPr>
        <a:xfrm rot="18411192">
          <a:off x="2166139" y="1780242"/>
          <a:ext cx="90085" cy="595721"/>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171547" y="1910198"/>
        <a:ext cx="63060" cy="357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41930-EFA8-41CD-96FF-D317A9A197E4}">
      <dsp:nvSpPr>
        <dsp:cNvPr id="0" name=""/>
        <dsp:cNvSpPr/>
      </dsp:nvSpPr>
      <dsp:spPr>
        <a:xfrm>
          <a:off x="3454418" y="1758116"/>
          <a:ext cx="2234642" cy="1933056"/>
        </a:xfrm>
        <a:prstGeom prst="hexagon">
          <a:avLst>
            <a:gd name="adj" fmla="val 28570"/>
            <a:gd name="vf" fmla="val 115470"/>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Personal &amp; Spiritual</a:t>
          </a:r>
        </a:p>
      </dsp:txBody>
      <dsp:txXfrm>
        <a:off x="3824730" y="2078451"/>
        <a:ext cx="1494018" cy="1292386"/>
      </dsp:txXfrm>
    </dsp:sp>
    <dsp:sp modelId="{D477564E-B4CF-488A-88F9-09231EE2A1F1}">
      <dsp:nvSpPr>
        <dsp:cNvPr id="0" name=""/>
        <dsp:cNvSpPr/>
      </dsp:nvSpPr>
      <dsp:spPr>
        <a:xfrm>
          <a:off x="4853734" y="833279"/>
          <a:ext cx="843124" cy="726463"/>
        </a:xfrm>
        <a:prstGeom prst="hexagon">
          <a:avLst>
            <a:gd name="adj" fmla="val 28900"/>
            <a:gd name="vf" fmla="val 115470"/>
          </a:avLst>
        </a:prstGeom>
        <a:solidFill>
          <a:schemeClr val="accent3">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F7D7B56-153D-4FA3-807A-38A062791405}">
      <dsp:nvSpPr>
        <dsp:cNvPr id="0" name=""/>
        <dsp:cNvSpPr/>
      </dsp:nvSpPr>
      <dsp:spPr>
        <a:xfrm>
          <a:off x="3660261" y="0"/>
          <a:ext cx="1831273" cy="1584267"/>
        </a:xfrm>
        <a:prstGeom prst="hexagon">
          <a:avLst>
            <a:gd name="adj" fmla="val 28570"/>
            <a:gd name="vf" fmla="val 11547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Physical</a:t>
          </a:r>
        </a:p>
      </dsp:txBody>
      <dsp:txXfrm>
        <a:off x="3963742" y="262547"/>
        <a:ext cx="1224311" cy="1059173"/>
      </dsp:txXfrm>
    </dsp:sp>
    <dsp:sp modelId="{80810CD6-E474-4682-853C-695F286E06C8}">
      <dsp:nvSpPr>
        <dsp:cNvPr id="0" name=""/>
        <dsp:cNvSpPr/>
      </dsp:nvSpPr>
      <dsp:spPr>
        <a:xfrm>
          <a:off x="5837725" y="2191378"/>
          <a:ext cx="843124" cy="726463"/>
        </a:xfrm>
        <a:prstGeom prst="hexagon">
          <a:avLst>
            <a:gd name="adj" fmla="val 28900"/>
            <a:gd name="vf" fmla="val 115470"/>
          </a:avLst>
        </a:prstGeom>
        <a:solidFill>
          <a:schemeClr val="accent3">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27F4DB28-E099-4820-AEC1-83A41D287E0A}">
      <dsp:nvSpPr>
        <dsp:cNvPr id="0" name=""/>
        <dsp:cNvSpPr/>
      </dsp:nvSpPr>
      <dsp:spPr>
        <a:xfrm>
          <a:off x="5339752" y="974430"/>
          <a:ext cx="1831273" cy="1584267"/>
        </a:xfrm>
        <a:prstGeom prst="hexagon">
          <a:avLst>
            <a:gd name="adj" fmla="val 28570"/>
            <a:gd name="vf" fmla="val 11547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Mental</a:t>
          </a:r>
        </a:p>
      </dsp:txBody>
      <dsp:txXfrm>
        <a:off x="5643233" y="1236977"/>
        <a:ext cx="1224311" cy="1059173"/>
      </dsp:txXfrm>
    </dsp:sp>
    <dsp:sp modelId="{C7F5C8E3-273F-4CDF-978D-A932EC50B64E}">
      <dsp:nvSpPr>
        <dsp:cNvPr id="0" name=""/>
        <dsp:cNvSpPr/>
      </dsp:nvSpPr>
      <dsp:spPr>
        <a:xfrm>
          <a:off x="5154181" y="3724417"/>
          <a:ext cx="843124" cy="726463"/>
        </a:xfrm>
        <a:prstGeom prst="hexagon">
          <a:avLst>
            <a:gd name="adj" fmla="val 28900"/>
            <a:gd name="vf" fmla="val 115470"/>
          </a:avLst>
        </a:prstGeom>
        <a:solidFill>
          <a:schemeClr val="accent3">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5E87C30-B642-48DC-809B-442F6C3B76BF}">
      <dsp:nvSpPr>
        <dsp:cNvPr id="0" name=""/>
        <dsp:cNvSpPr/>
      </dsp:nvSpPr>
      <dsp:spPr>
        <a:xfrm>
          <a:off x="5339752" y="2890047"/>
          <a:ext cx="1831273" cy="1584267"/>
        </a:xfrm>
        <a:prstGeom prst="hexagon">
          <a:avLst>
            <a:gd name="adj" fmla="val 28570"/>
            <a:gd name="vf" fmla="val 11547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Emotional</a:t>
          </a:r>
        </a:p>
      </dsp:txBody>
      <dsp:txXfrm>
        <a:off x="5643233" y="3152594"/>
        <a:ext cx="1224311" cy="1059173"/>
      </dsp:txXfrm>
    </dsp:sp>
    <dsp:sp modelId="{2200024A-E526-493E-A181-E48F1633CF5F}">
      <dsp:nvSpPr>
        <dsp:cNvPr id="0" name=""/>
        <dsp:cNvSpPr/>
      </dsp:nvSpPr>
      <dsp:spPr>
        <a:xfrm>
          <a:off x="3458577" y="3883552"/>
          <a:ext cx="843124" cy="726463"/>
        </a:xfrm>
        <a:prstGeom prst="hexagon">
          <a:avLst>
            <a:gd name="adj" fmla="val 28900"/>
            <a:gd name="vf" fmla="val 115470"/>
          </a:avLst>
        </a:prstGeom>
        <a:solidFill>
          <a:schemeClr val="accent3">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F1F9D6E-E05F-492E-9DDD-C9B29B705F3F}">
      <dsp:nvSpPr>
        <dsp:cNvPr id="0" name=""/>
        <dsp:cNvSpPr/>
      </dsp:nvSpPr>
      <dsp:spPr>
        <a:xfrm>
          <a:off x="3660261" y="3865567"/>
          <a:ext cx="1831273" cy="1584267"/>
        </a:xfrm>
        <a:prstGeom prst="hexagon">
          <a:avLst>
            <a:gd name="adj" fmla="val 28570"/>
            <a:gd name="vf" fmla="val 11547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Relational</a:t>
          </a:r>
        </a:p>
      </dsp:txBody>
      <dsp:txXfrm>
        <a:off x="3963742" y="4128114"/>
        <a:ext cx="1224311" cy="1059173"/>
      </dsp:txXfrm>
    </dsp:sp>
    <dsp:sp modelId="{3CEB7517-FAF9-4D81-871D-7052C668822A}">
      <dsp:nvSpPr>
        <dsp:cNvPr id="0" name=""/>
        <dsp:cNvSpPr/>
      </dsp:nvSpPr>
      <dsp:spPr>
        <a:xfrm>
          <a:off x="2458471" y="2525998"/>
          <a:ext cx="843124" cy="726463"/>
        </a:xfrm>
        <a:prstGeom prst="hexagon">
          <a:avLst>
            <a:gd name="adj" fmla="val 28900"/>
            <a:gd name="vf" fmla="val 115470"/>
          </a:avLst>
        </a:prstGeom>
        <a:solidFill>
          <a:schemeClr val="accent3">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A9721BF-FDB6-42EC-A3AD-CFF5992B6E5B}">
      <dsp:nvSpPr>
        <dsp:cNvPr id="0" name=""/>
        <dsp:cNvSpPr/>
      </dsp:nvSpPr>
      <dsp:spPr>
        <a:xfrm>
          <a:off x="1972973" y="2891137"/>
          <a:ext cx="1831273" cy="1584267"/>
        </a:xfrm>
        <a:prstGeom prst="hexagon">
          <a:avLst>
            <a:gd name="adj" fmla="val 28570"/>
            <a:gd name="vf" fmla="val 11547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Professional</a:t>
          </a:r>
        </a:p>
      </dsp:txBody>
      <dsp:txXfrm>
        <a:off x="2276454" y="3153684"/>
        <a:ext cx="1224311" cy="1059173"/>
      </dsp:txXfrm>
    </dsp:sp>
    <dsp:sp modelId="{B990A92E-E067-45C3-8D77-9E9B0C03E1AA}">
      <dsp:nvSpPr>
        <dsp:cNvPr id="0" name=""/>
        <dsp:cNvSpPr/>
      </dsp:nvSpPr>
      <dsp:spPr>
        <a:xfrm>
          <a:off x="1972973" y="972250"/>
          <a:ext cx="1831273" cy="1584267"/>
        </a:xfrm>
        <a:prstGeom prst="hexagon">
          <a:avLst>
            <a:gd name="adj" fmla="val 28570"/>
            <a:gd name="vf" fmla="val 11547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Financial</a:t>
          </a:r>
        </a:p>
      </dsp:txBody>
      <dsp:txXfrm>
        <a:off x="2276454" y="1234797"/>
        <a:ext cx="1224311" cy="105917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5728" tIns="47864" rIns="95728" bIns="47864" rtlCol="0"/>
          <a:lstStyle>
            <a:lvl1pPr algn="l">
              <a:defRPr sz="1200"/>
            </a:lvl1pPr>
          </a:lstStyle>
          <a:p>
            <a:endParaRPr lang="en-US"/>
          </a:p>
        </p:txBody>
      </p:sp>
      <p:sp>
        <p:nvSpPr>
          <p:cNvPr id="3" name="Date Placeholder 2"/>
          <p:cNvSpPr>
            <a:spLocks noGrp="1"/>
          </p:cNvSpPr>
          <p:nvPr>
            <p:ph type="dt" idx="1"/>
          </p:nvPr>
        </p:nvSpPr>
        <p:spPr>
          <a:xfrm>
            <a:off x="4023093" y="0"/>
            <a:ext cx="3077739" cy="471055"/>
          </a:xfrm>
          <a:prstGeom prst="rect">
            <a:avLst/>
          </a:prstGeom>
        </p:spPr>
        <p:txBody>
          <a:bodyPr vert="horz" lIns="95728" tIns="47864" rIns="95728" bIns="47864" rtlCol="0"/>
          <a:lstStyle>
            <a:lvl1pPr algn="r">
              <a:defRPr sz="1200"/>
            </a:lvl1pPr>
          </a:lstStyle>
          <a:p>
            <a:fld id="{A522C656-717E-4BC3-81E7-97A58035AC64}" type="datetimeFigureOut">
              <a:rPr lang="en-US" smtClean="0"/>
              <a:t>5/10/2024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5728" tIns="47864" rIns="95728" bIns="4786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5728" tIns="47864" rIns="95728" bIns="4786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5728" tIns="47864" rIns="95728" bIns="4786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5728" tIns="47864" rIns="95728" bIns="47864" rtlCol="0" anchor="b"/>
          <a:lstStyle>
            <a:lvl1pPr algn="r">
              <a:defRPr sz="1200"/>
            </a:lvl1pPr>
          </a:lstStyle>
          <a:p>
            <a:fld id="{50F8D147-2A82-4060-B09A-F9F255203FBD}" type="slidenum">
              <a:rPr lang="en-US" smtClean="0"/>
              <a:t>‹#›</a:t>
            </a:fld>
            <a:endParaRPr lang="en-US"/>
          </a:p>
        </p:txBody>
      </p:sp>
    </p:spTree>
    <p:extLst>
      <p:ext uri="{BB962C8B-B14F-4D97-AF65-F5344CB8AC3E}">
        <p14:creationId xmlns:p14="http://schemas.microsoft.com/office/powerpoint/2010/main" val="3612078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imh.nih.gov/health/topics/caring-for-your-mental-healt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Andrea welcome</a:t>
            </a:r>
          </a:p>
        </p:txBody>
      </p:sp>
      <p:sp>
        <p:nvSpPr>
          <p:cNvPr id="4" name="Slide Number Placeholder 3"/>
          <p:cNvSpPr>
            <a:spLocks noGrp="1"/>
          </p:cNvSpPr>
          <p:nvPr>
            <p:ph type="sldNum" sz="quarter" idx="10"/>
          </p:nvPr>
        </p:nvSpPr>
        <p:spPr/>
        <p:txBody>
          <a:bodyPr/>
          <a:lstStyle/>
          <a:p>
            <a:fld id="{50F8D147-2A82-4060-B09A-F9F255203FBD}" type="slidenum">
              <a:rPr lang="en-US" smtClean="0"/>
              <a:t>1</a:t>
            </a:fld>
            <a:endParaRPr lang="en-US"/>
          </a:p>
        </p:txBody>
      </p:sp>
    </p:spTree>
    <p:extLst>
      <p:ext uri="{BB962C8B-B14F-4D97-AF65-F5344CB8AC3E}">
        <p14:creationId xmlns:p14="http://schemas.microsoft.com/office/powerpoint/2010/main" val="121767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Andrea</a:t>
            </a:r>
          </a:p>
          <a:p>
            <a:pPr marL="173370" indent="-173370">
              <a:buFont typeface="Arial" panose="020B0604020202020204" pitchFamily="34" charset="0"/>
              <a:buChar char="•"/>
            </a:pPr>
            <a:r>
              <a:rPr lang="en-US" dirty="0"/>
              <a:t>What do we do when we are feeling stressed? </a:t>
            </a:r>
          </a:p>
          <a:p>
            <a:pPr marL="173370" indent="-173370">
              <a:buFont typeface="Arial" panose="020B0604020202020204" pitchFamily="34" charset="0"/>
              <a:buChar char="•"/>
            </a:pPr>
            <a:r>
              <a:rPr lang="en-US" dirty="0"/>
              <a:t>Negative ways to cope with stress: Binge eating, blowups, spending sprees, alcohol use, drug use, too much caffeine.</a:t>
            </a:r>
          </a:p>
          <a:p>
            <a:pPr marL="173370" indent="-173370">
              <a:buFont typeface="Arial" panose="020B0604020202020204" pitchFamily="34" charset="0"/>
              <a:buChar char="•"/>
            </a:pPr>
            <a:r>
              <a:rPr lang="en-US" dirty="0"/>
              <a:t>We should avoid these negative coping mechanisms and focus on healthy ways to cope with stress.</a:t>
            </a:r>
          </a:p>
        </p:txBody>
      </p:sp>
      <p:sp>
        <p:nvSpPr>
          <p:cNvPr id="4" name="Slide Number Placeholder 3"/>
          <p:cNvSpPr>
            <a:spLocks noGrp="1"/>
          </p:cNvSpPr>
          <p:nvPr>
            <p:ph type="sldNum" sz="quarter" idx="5"/>
          </p:nvPr>
        </p:nvSpPr>
        <p:spPr/>
        <p:txBody>
          <a:bodyPr/>
          <a:lstStyle/>
          <a:p>
            <a:fld id="{50F8D147-2A82-4060-B09A-F9F255203FBD}" type="slidenum">
              <a:rPr lang="en-US" smtClean="0"/>
              <a:t>10</a:t>
            </a:fld>
            <a:endParaRPr lang="en-US"/>
          </a:p>
        </p:txBody>
      </p:sp>
    </p:spTree>
    <p:extLst>
      <p:ext uri="{BB962C8B-B14F-4D97-AF65-F5344CB8AC3E}">
        <p14:creationId xmlns:p14="http://schemas.microsoft.com/office/powerpoint/2010/main" val="269700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641" rtl="0" eaLnBrk="1" fontAlgn="auto" latinLnBrk="0" hangingPunct="1">
              <a:lnSpc>
                <a:spcPct val="100000"/>
              </a:lnSpc>
              <a:spcBef>
                <a:spcPts val="0"/>
              </a:spcBef>
              <a:spcAft>
                <a:spcPts val="0"/>
              </a:spcAft>
              <a:buClrTx/>
              <a:buSzTx/>
              <a:buFontTx/>
              <a:buNone/>
              <a:tabLst/>
              <a:defRPr/>
            </a:pPr>
            <a:r>
              <a:rPr lang="en-US" sz="1800" dirty="0"/>
              <a:t>Adriana</a:t>
            </a:r>
          </a:p>
          <a:p>
            <a:pPr defTabSz="924641">
              <a:defRPr/>
            </a:pP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defTabSz="924641">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According to the </a:t>
            </a:r>
            <a:r>
              <a:rPr lang="en-US" sz="1800" dirty="0">
                <a:solidFill>
                  <a:srgbClr val="222222"/>
                </a:solidFill>
                <a:latin typeface="Calibri" panose="020F0502020204030204" pitchFamily="34" charset="0"/>
                <a:ea typeface="Calibri" panose="020F0502020204030204" pitchFamily="34" charset="0"/>
                <a:cs typeface="Calibri" panose="020F0502020204030204" pitchFamily="34" charset="0"/>
                <a:hlinkClick r:id="rId3"/>
              </a:rPr>
              <a:t>National Institute of Mental Health</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self-care means taking the time to do things that help people live well and improve their physical and mental health.</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dirty="0"/>
              <a:t>Ask the audience: What does self-care mean to you? </a:t>
            </a:r>
          </a:p>
          <a:p>
            <a:r>
              <a:rPr lang="en-US" dirty="0"/>
              <a:t>Self-care means taking time to do the things that nourish and support you; self-care practices help you feel rejuvenated, refreshed and recharged. You can more easily stay on top of things without feeling so drained and burnout.</a:t>
            </a:r>
          </a:p>
          <a:p>
            <a:r>
              <a:rPr lang="en-US" dirty="0"/>
              <a:t>We live in a world that values hard work and that is why we feel guilty for taking time for ourselves. On the contrary, taking time for yourself can make you more productive as it gives you a boost of energy and can reduce mental fogginess.</a:t>
            </a:r>
          </a:p>
        </p:txBody>
      </p:sp>
      <p:sp>
        <p:nvSpPr>
          <p:cNvPr id="4" name="Slide Number Placeholder 3"/>
          <p:cNvSpPr>
            <a:spLocks noGrp="1"/>
          </p:cNvSpPr>
          <p:nvPr>
            <p:ph type="sldNum" sz="quarter" idx="5"/>
          </p:nvPr>
        </p:nvSpPr>
        <p:spPr/>
        <p:txBody>
          <a:bodyPr/>
          <a:lstStyle/>
          <a:p>
            <a:fld id="{50F8D147-2A82-4060-B09A-F9F255203FBD}" type="slidenum">
              <a:rPr lang="en-US" smtClean="0"/>
              <a:t>11</a:t>
            </a:fld>
            <a:endParaRPr lang="en-US"/>
          </a:p>
        </p:txBody>
      </p:sp>
    </p:spTree>
    <p:extLst>
      <p:ext uri="{BB962C8B-B14F-4D97-AF65-F5344CB8AC3E}">
        <p14:creationId xmlns:p14="http://schemas.microsoft.com/office/powerpoint/2010/main" val="1751912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Adriana</a:t>
            </a:r>
          </a:p>
          <a:p>
            <a:endParaRPr lang="en-US" b="1" u="sng" dirty="0"/>
          </a:p>
          <a:p>
            <a:r>
              <a:rPr lang="en-US" b="1" u="sng" dirty="0"/>
              <a:t>Key Points</a:t>
            </a:r>
          </a:p>
          <a:p>
            <a:pPr marL="175867" indent="-175867">
              <a:buFont typeface="Arial" panose="020B0604020202020204" pitchFamily="34" charset="0"/>
              <a:buChar char="•"/>
            </a:pPr>
            <a:r>
              <a:rPr lang="en-US" u="none" dirty="0"/>
              <a:t>There are a number of different wellness models that highlight the different but inter-related dimensions of wellness in our lives. </a:t>
            </a:r>
          </a:p>
          <a:p>
            <a:pPr marL="175867" indent="-175867">
              <a:buFont typeface="Arial" panose="020B0604020202020204" pitchFamily="34" charset="0"/>
              <a:buChar char="•"/>
            </a:pPr>
            <a:r>
              <a:rPr lang="en-US" u="none" dirty="0"/>
              <a:t>In the model we have developed for use in the wellness planning process, we emphasize that personal and spiritual wellness lies at the center of our lives and wellness. It is difficult to be healthy in other areas of life if we do not prioritize our personal wellness. </a:t>
            </a:r>
          </a:p>
          <a:p>
            <a:pPr marL="175867" indent="-175867">
              <a:buFont typeface="Arial" panose="020B0604020202020204" pitchFamily="34" charset="0"/>
              <a:buChar char="•"/>
            </a:pPr>
            <a:r>
              <a:rPr lang="en-US" u="none" dirty="0"/>
              <a:t>Additional dimensions of wellness that are emphasized in this wellness planning model include: </a:t>
            </a:r>
          </a:p>
          <a:p>
            <a:pPr marL="638188" lvl="1" indent="-175867">
              <a:buFont typeface="Arial" panose="020B0604020202020204" pitchFamily="34" charset="0"/>
              <a:buChar char="•"/>
            </a:pPr>
            <a:r>
              <a:rPr lang="en-US" u="none" dirty="0"/>
              <a:t>Physical Wellness</a:t>
            </a:r>
          </a:p>
          <a:p>
            <a:pPr marL="638188" lvl="1" indent="-175867">
              <a:buFont typeface="Arial" panose="020B0604020202020204" pitchFamily="34" charset="0"/>
              <a:buChar char="•"/>
            </a:pPr>
            <a:r>
              <a:rPr lang="en-US" u="none" dirty="0"/>
              <a:t>Mental Wellness</a:t>
            </a:r>
          </a:p>
          <a:p>
            <a:pPr marL="638188" lvl="1" indent="-175867">
              <a:buFont typeface="Arial" panose="020B0604020202020204" pitchFamily="34" charset="0"/>
              <a:buChar char="•"/>
            </a:pPr>
            <a:r>
              <a:rPr lang="en-US" u="none" dirty="0"/>
              <a:t>Emotional Wellness (includes elements of spiritual)</a:t>
            </a:r>
          </a:p>
          <a:p>
            <a:pPr marL="638188" lvl="1" indent="-175867">
              <a:buFont typeface="Arial" panose="020B0604020202020204" pitchFamily="34" charset="0"/>
              <a:buChar char="•"/>
            </a:pPr>
            <a:r>
              <a:rPr lang="en-US" u="none" dirty="0"/>
              <a:t>Relational Wellness (includes both care for self and care for others)</a:t>
            </a:r>
          </a:p>
          <a:p>
            <a:pPr marL="638188" lvl="1" indent="-175867">
              <a:buFont typeface="Arial" panose="020B0604020202020204" pitchFamily="34" charset="0"/>
              <a:buChar char="•"/>
            </a:pPr>
            <a:r>
              <a:rPr lang="en-US" u="none" dirty="0"/>
              <a:t>Professional Wellness (includes work, environment, etc.)</a:t>
            </a:r>
          </a:p>
          <a:p>
            <a:pPr marL="638188" lvl="1" indent="-175867">
              <a:buFont typeface="Arial" panose="020B0604020202020204" pitchFamily="34" charset="0"/>
              <a:buChar char="•"/>
            </a:pPr>
            <a:r>
              <a:rPr lang="en-US" u="none" dirty="0"/>
              <a:t>Financial Wellness (also includes practical issues)</a:t>
            </a:r>
          </a:p>
          <a:p>
            <a:pPr marL="638188" lvl="1" indent="-175867">
              <a:buFont typeface="Arial" panose="020B0604020202020204" pitchFamily="34" charset="0"/>
              <a:buChar char="•"/>
            </a:pPr>
            <a:endParaRPr lang="en-US" u="none" dirty="0"/>
          </a:p>
          <a:p>
            <a:pPr marL="175867" indent="-175867">
              <a:buFont typeface="Arial" panose="020B0604020202020204" pitchFamily="34" charset="0"/>
              <a:buChar char="•"/>
            </a:pPr>
            <a:r>
              <a:rPr lang="en-US" b="1" u="none" dirty="0"/>
              <a:t>Application Activity: </a:t>
            </a:r>
            <a:r>
              <a:rPr lang="en-US" u="none" dirty="0"/>
              <a:t>We will briefly explore two wellness strategies linked with each dimension of wellness. You can use the wellness planning documents to consider which dimensions need to be emphasized in your life and the wellness strategies that you want to pursue in your wellness plan. We might call these “wellness hacks” – they can change your wellness and change your life! </a:t>
            </a:r>
          </a:p>
        </p:txBody>
      </p:sp>
      <p:sp>
        <p:nvSpPr>
          <p:cNvPr id="4" name="Slide Number Placeholder 3"/>
          <p:cNvSpPr>
            <a:spLocks noGrp="1"/>
          </p:cNvSpPr>
          <p:nvPr>
            <p:ph type="sldNum" sz="quarter" idx="5"/>
          </p:nvPr>
        </p:nvSpPr>
        <p:spPr/>
        <p:txBody>
          <a:bodyPr/>
          <a:lstStyle/>
          <a:p>
            <a:fld id="{A78FB68D-840E-4D44-AB00-09C87FF60840}" type="slidenum">
              <a:rPr lang="en-US" smtClean="0"/>
              <a:t>12</a:t>
            </a:fld>
            <a:endParaRPr lang="en-US"/>
          </a:p>
        </p:txBody>
      </p:sp>
    </p:spTree>
    <p:extLst>
      <p:ext uri="{BB962C8B-B14F-4D97-AF65-F5344CB8AC3E}">
        <p14:creationId xmlns:p14="http://schemas.microsoft.com/office/powerpoint/2010/main" val="3979341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marR="0" lvl="0" indent="-1733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Adriana</a:t>
            </a:r>
          </a:p>
          <a:p>
            <a:pPr marL="0" indent="0">
              <a:buFont typeface="Arial" panose="020B0604020202020204" pitchFamily="34" charset="0"/>
              <a:buNone/>
            </a:pPr>
            <a:endParaRPr lang="en-US" dirty="0"/>
          </a:p>
          <a:p>
            <a:pPr marL="173370" indent="-173370">
              <a:buFont typeface="Arial" panose="020B0604020202020204" pitchFamily="34" charset="0"/>
              <a:buChar char="•"/>
            </a:pPr>
            <a:r>
              <a:rPr lang="en-US" dirty="0"/>
              <a:t>Most of the wellness activities and tools just take time and commitment (do not require you to spend a lot of money).</a:t>
            </a:r>
          </a:p>
          <a:p>
            <a:pPr marL="173370" indent="-173370">
              <a:buFont typeface="Arial" panose="020B0604020202020204" pitchFamily="34" charset="0"/>
              <a:buChar char="•"/>
            </a:pPr>
            <a:r>
              <a:rPr lang="en-US" dirty="0"/>
              <a:t>Some examples are: exercise, medical check up, spend 10 minutes to plan your day, take a 10-15 minute break and walk away from your desk/computer, use a gratitude journal, talk to someone. Let’s explore these! </a:t>
            </a:r>
          </a:p>
          <a:p>
            <a:endParaRPr lang="en-US" dirty="0"/>
          </a:p>
        </p:txBody>
      </p:sp>
      <p:sp>
        <p:nvSpPr>
          <p:cNvPr id="4" name="Slide Number Placeholder 3"/>
          <p:cNvSpPr>
            <a:spLocks noGrp="1"/>
          </p:cNvSpPr>
          <p:nvPr>
            <p:ph type="sldNum" sz="quarter" idx="5"/>
          </p:nvPr>
        </p:nvSpPr>
        <p:spPr/>
        <p:txBody>
          <a:bodyPr/>
          <a:lstStyle/>
          <a:p>
            <a:fld id="{50F8D147-2A82-4060-B09A-F9F255203FBD}" type="slidenum">
              <a:rPr lang="en-US" smtClean="0"/>
              <a:t>13</a:t>
            </a:fld>
            <a:endParaRPr lang="en-US"/>
          </a:p>
        </p:txBody>
      </p:sp>
    </p:spTree>
    <p:extLst>
      <p:ext uri="{BB962C8B-B14F-4D97-AF65-F5344CB8AC3E}">
        <p14:creationId xmlns:p14="http://schemas.microsoft.com/office/powerpoint/2010/main" val="2247477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Adriana</a:t>
            </a:r>
          </a:p>
          <a:p>
            <a:endParaRPr lang="en-US" dirty="0"/>
          </a:p>
          <a:p>
            <a:r>
              <a:rPr lang="en-US" dirty="0"/>
              <a:t>Use this Wheel of Wellness to identify the activities that are currently working for you or that you would like to try for the six dimensions of wellness. You can also assess how you are doing in each dimension, if we were to use a scale of 1 to 5 and I am really satisfied in my Physical dimension I can give it a score of 5 - that means I am doing I need to feel satisfied, maybe I am eating healthy and I finally got to walk 45 minutes five times a week. But what if I am having problems at home, constant discussions and at work I do not seem to be able to engage with my co-workers, my score could be a 1 or 2 – what does this mean? it means that I really need to work hard on the Relational dimension of self-care; I may need to find a way to understand that my partner is really stressed and I need to support him instead of fight with him all the time. My co-workers need me to be more accepting of their ideas and that would make for a better work environment. By doing this you have an opportunity to take time to reflect and find the activities that will help you in the six dimensions of self-care.</a:t>
            </a:r>
          </a:p>
        </p:txBody>
      </p:sp>
      <p:sp>
        <p:nvSpPr>
          <p:cNvPr id="4" name="Slide Number Placeholder 3"/>
          <p:cNvSpPr>
            <a:spLocks noGrp="1"/>
          </p:cNvSpPr>
          <p:nvPr>
            <p:ph type="sldNum" sz="quarter" idx="5"/>
          </p:nvPr>
        </p:nvSpPr>
        <p:spPr/>
        <p:txBody>
          <a:bodyPr/>
          <a:lstStyle/>
          <a:p>
            <a:fld id="{50F8D147-2A82-4060-B09A-F9F255203FBD}" type="slidenum">
              <a:rPr lang="en-US" smtClean="0"/>
              <a:t>14</a:t>
            </a:fld>
            <a:endParaRPr lang="en-US"/>
          </a:p>
        </p:txBody>
      </p:sp>
    </p:spTree>
    <p:extLst>
      <p:ext uri="{BB962C8B-B14F-4D97-AF65-F5344CB8AC3E}">
        <p14:creationId xmlns:p14="http://schemas.microsoft.com/office/powerpoint/2010/main" val="228411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Andrea</a:t>
            </a:r>
          </a:p>
          <a:p>
            <a:pPr marL="173370" indent="-173370">
              <a:buFont typeface="Arial" panose="020B0604020202020204" pitchFamily="34" charset="0"/>
              <a:buChar char="•"/>
            </a:pPr>
            <a:r>
              <a:rPr lang="en-US" dirty="0"/>
              <a:t>Self-care means the activities you do to take care of yourself.</a:t>
            </a:r>
          </a:p>
          <a:p>
            <a:pPr marL="173370" indent="-173370">
              <a:buFont typeface="Arial" panose="020B0604020202020204" pitchFamily="34" charset="0"/>
              <a:buChar char="•"/>
            </a:pPr>
            <a:r>
              <a:rPr lang="en-US" dirty="0"/>
              <a:t>Self care is routine and typically involves daily or weekly </a:t>
            </a:r>
            <a:r>
              <a:rPr lang="en-US" b="1" dirty="0"/>
              <a:t>habits</a:t>
            </a:r>
            <a:r>
              <a:rPr lang="en-US" dirty="0"/>
              <a:t> that help you feel and perform your best.</a:t>
            </a:r>
          </a:p>
          <a:p>
            <a:pPr marL="173370" indent="-173370">
              <a:buFont typeface="Arial" panose="020B0604020202020204" pitchFamily="34" charset="0"/>
              <a:buChar char="•"/>
            </a:pPr>
            <a:r>
              <a:rPr lang="en-US" dirty="0"/>
              <a:t>Examples – Go for a drive, watching a movie with family, exercise, just taking a half hour to relax and do nothing.</a:t>
            </a:r>
          </a:p>
          <a:p>
            <a:pPr marL="173370" indent="-173370">
              <a:buFont typeface="Arial" panose="020B0604020202020204" pitchFamily="34" charset="0"/>
              <a:buChar char="•"/>
            </a:pPr>
            <a:r>
              <a:rPr lang="en-US" dirty="0"/>
              <a:t>Burnout-how do you know it is time for a reset?</a:t>
            </a:r>
          </a:p>
          <a:p>
            <a:pPr marL="173370" indent="-173370">
              <a:buFont typeface="Arial" panose="020B0604020202020204" pitchFamily="34" charset="0"/>
              <a:buChar char="•"/>
            </a:pPr>
            <a:r>
              <a:rPr lang="en-US" dirty="0"/>
              <a:t>What is the best reset for you?</a:t>
            </a:r>
          </a:p>
          <a:p>
            <a:pPr marL="173370" indent="-173370" defTabSz="924641">
              <a:buFont typeface="Arial" panose="020B0604020202020204" pitchFamily="34" charset="0"/>
              <a:buChar char="•"/>
              <a:defRPr/>
            </a:pPr>
            <a:r>
              <a:rPr lang="en-US" dirty="0"/>
              <a:t>Connect with supports in your life.</a:t>
            </a:r>
          </a:p>
          <a:p>
            <a:pPr marL="173370" indent="-173370" defTabSz="924641">
              <a:buFont typeface="Arial" panose="020B0604020202020204" pitchFamily="34" charset="0"/>
              <a:buChar char="•"/>
              <a:defRPr/>
            </a:pPr>
            <a:endParaRPr lang="en-US" dirty="0"/>
          </a:p>
          <a:p>
            <a:pPr defTabSz="924641">
              <a:defRPr/>
            </a:pPr>
            <a:r>
              <a:rPr lang="en-US" dirty="0"/>
              <a:t>1) Create your self-care plan – 2) Fill your self-care plan with activities that you enjoy – 3) Keep this plan in a place where you can see it every day; you can share with your supervisor, colleagues, friends and family so they can support you in your actions – 4) Re-assess how you are doing at the end of the week, month; plans can take over a month to become habits so check-in  and be realistic.</a:t>
            </a:r>
          </a:p>
          <a:p>
            <a:pPr marL="173370" indent="-173370">
              <a:buFont typeface="Arial" panose="020B0604020202020204" pitchFamily="34" charset="0"/>
              <a:buChar char="•"/>
            </a:pPr>
            <a:endParaRPr lang="en-US" dirty="0"/>
          </a:p>
          <a:p>
            <a:pPr marL="173370" indent="-173370">
              <a:buFont typeface="Arial" panose="020B0604020202020204" pitchFamily="34" charset="0"/>
              <a:buChar char="•"/>
            </a:pPr>
            <a:r>
              <a:rPr lang="en-US" b="1" dirty="0"/>
              <a:t>What are habits you have developed to help you?</a:t>
            </a:r>
          </a:p>
          <a:p>
            <a:endParaRPr lang="en-US" b="1" dirty="0"/>
          </a:p>
          <a:p>
            <a:pPr>
              <a:lnSpc>
                <a:spcPct val="107000"/>
              </a:lnSpc>
              <a:spcAft>
                <a:spcPts val="809"/>
              </a:spcAft>
            </a:pPr>
            <a:r>
              <a:rPr lang="en-US" sz="1800" b="1" dirty="0">
                <a:latin typeface="Calibri" panose="020F0502020204030204" pitchFamily="34" charset="0"/>
                <a:ea typeface="Calibri" panose="020F0502020204030204" pitchFamily="34" charset="0"/>
                <a:cs typeface="Calibri" panose="020F0502020204030204" pitchFamily="34" charset="0"/>
              </a:rPr>
              <a:t>Self-Care Check in Questions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 How have you been practicing self-care today?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 Have you smiled a little bit today?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 Have you eaten today? In the last 3 hours?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 Are you hydrated? • Have you stretched or moved your body?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 Have you taken a moment to breathe deeply?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 Did you sleep for at least 7 hours last night?</a:t>
            </a: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•Have you reached out to friends or family today?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•Have you done anything today that you enjoy?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•Did you do your hair/makeup or are you wearing clothes you like?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•Have you listened to some good music, a podcast or book recently?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•Have you been outside today?  Or spent time with another person? (video/phone)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800" dirty="0">
                <a:latin typeface="Calibri" panose="020F0502020204030204" pitchFamily="34" charset="0"/>
                <a:ea typeface="Calibri" panose="020F0502020204030204" pitchFamily="34" charset="0"/>
                <a:cs typeface="Calibri" panose="020F0502020204030204" pitchFamily="34" charset="0"/>
              </a:rPr>
              <a:t>	•Have you meditated today or spent some time in silence?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b="1" dirty="0"/>
          </a:p>
          <a:p>
            <a:pPr marL="173370" indent="-17337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50F8D147-2A82-4060-B09A-F9F255203FBD}" type="slidenum">
              <a:rPr lang="en-US" smtClean="0"/>
              <a:t>15</a:t>
            </a:fld>
            <a:endParaRPr lang="en-US"/>
          </a:p>
        </p:txBody>
      </p:sp>
    </p:spTree>
    <p:extLst>
      <p:ext uri="{BB962C8B-B14F-4D97-AF65-F5344CB8AC3E}">
        <p14:creationId xmlns:p14="http://schemas.microsoft.com/office/powerpoint/2010/main" val="300357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Andrea</a:t>
            </a:r>
          </a:p>
          <a:p>
            <a:r>
              <a:rPr lang="en-US" b="1" u="sng" dirty="0"/>
              <a:t>Key Points – Physical Wellness</a:t>
            </a:r>
          </a:p>
          <a:p>
            <a:pPr marL="175867" indent="-175867">
              <a:buFont typeface="Arial" panose="020B0604020202020204" pitchFamily="34" charset="0"/>
              <a:buChar char="•"/>
            </a:pPr>
            <a:r>
              <a:rPr lang="en-US" b="1" u="none" dirty="0"/>
              <a:t>Physical Wellness</a:t>
            </a:r>
            <a:r>
              <a:rPr lang="en-US" b="0" u="none" dirty="0"/>
              <a:t> relates to our bodies and our capacity for mobility, movement, physical tasks and overall physical health. </a:t>
            </a:r>
          </a:p>
          <a:p>
            <a:pPr marL="175867" indent="-175867">
              <a:buFont typeface="Arial" panose="020B0604020202020204" pitchFamily="34" charset="0"/>
              <a:buChar char="•"/>
            </a:pPr>
            <a:r>
              <a:rPr lang="en-US" b="0" u="none" dirty="0"/>
              <a:t>The most impactful wellness strategies to focus on and improve physical wellness include: </a:t>
            </a:r>
          </a:p>
          <a:p>
            <a:pPr marL="638188" lvl="1" indent="-175867">
              <a:buFont typeface="Arial" panose="020B0604020202020204" pitchFamily="34" charset="0"/>
              <a:buChar char="•"/>
            </a:pPr>
            <a:r>
              <a:rPr lang="en-US" b="1" u="none" dirty="0"/>
              <a:t>1) Exercise and Fitness </a:t>
            </a:r>
            <a:r>
              <a:rPr lang="en-US" b="0" u="none" dirty="0"/>
              <a:t>– get up and get moving! It has been said that “sitting is the new smoking” – neither one is positive for your physical health! The important guideline here is to engage in at least 20 minutes of daily physical activity that gets you moving and exercising. Healthy physical activities can include walking or jogging, swimming, riding a bike, dancing, or other efforts. Physical activity also boosts positive emotions and enhances feeling good. </a:t>
            </a:r>
          </a:p>
          <a:p>
            <a:pPr marL="638188" lvl="1" indent="-175867">
              <a:buFont typeface="Arial" panose="020B0604020202020204" pitchFamily="34" charset="0"/>
              <a:buChar char="•"/>
            </a:pPr>
            <a:r>
              <a:rPr lang="en-US" b="1" u="none" dirty="0"/>
              <a:t>2) Get a medical check-up with a local health-care provider. </a:t>
            </a:r>
            <a:r>
              <a:rPr lang="en-US" b="0" u="none" dirty="0"/>
              <a:t>To use a gardening comparison, this is like doing a “soil health assessment” on a patch of ground to assess its condition for growing crops. What is your physical condition and are there any key items you need to address? A health-care provider can provide a basic physical health assessment as well as a mental health assessment. Stress can either cause or add to physical health challenges, so an assessment will provide you with a good beginning point to move forward in addressing physical health needs. </a:t>
            </a:r>
            <a:r>
              <a:rPr lang="en-US" u="none" dirty="0"/>
              <a:t> </a:t>
            </a:r>
          </a:p>
          <a:p>
            <a:pPr marL="638188" lvl="1" indent="-175867">
              <a:buFont typeface="Arial" panose="020B0604020202020204" pitchFamily="34" charset="0"/>
              <a:buChar char="•"/>
            </a:pPr>
            <a:r>
              <a:rPr lang="en-US" b="1" u="none" dirty="0"/>
              <a:t>3) Sleep habits sustain physical health – for adults, 7 hours a night or more. </a:t>
            </a:r>
          </a:p>
          <a:p>
            <a:pPr marL="638188" lvl="1" indent="-175867">
              <a:buFont typeface="Arial" panose="020B0604020202020204" pitchFamily="34" charset="0"/>
              <a:buChar char="•"/>
            </a:pPr>
            <a:r>
              <a:rPr lang="en-US" b="1" u="none" dirty="0"/>
              <a:t>4) Consider your diet and nutrition choices. </a:t>
            </a:r>
            <a:r>
              <a:rPr lang="en-US" u="none" dirty="0"/>
              <a:t>Any productive effort to improve wellness is likely to involve thinking about your choices of what you eat on a regular basis and its effect on your health. </a:t>
            </a:r>
          </a:p>
        </p:txBody>
      </p:sp>
      <p:sp>
        <p:nvSpPr>
          <p:cNvPr id="4" name="Slide Number Placeholder 3"/>
          <p:cNvSpPr>
            <a:spLocks noGrp="1"/>
          </p:cNvSpPr>
          <p:nvPr>
            <p:ph type="sldNum" sz="quarter" idx="5"/>
          </p:nvPr>
        </p:nvSpPr>
        <p:spPr/>
        <p:txBody>
          <a:bodyPr/>
          <a:lstStyle/>
          <a:p>
            <a:fld id="{A78FB68D-840E-4D44-AB00-09C87FF60840}" type="slidenum">
              <a:rPr lang="en-US" smtClean="0"/>
              <a:t>16</a:t>
            </a:fld>
            <a:endParaRPr lang="en-US"/>
          </a:p>
        </p:txBody>
      </p:sp>
    </p:spTree>
    <p:extLst>
      <p:ext uri="{BB962C8B-B14F-4D97-AF65-F5344CB8AC3E}">
        <p14:creationId xmlns:p14="http://schemas.microsoft.com/office/powerpoint/2010/main" val="3697882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Adriana</a:t>
            </a:r>
          </a:p>
          <a:p>
            <a:endParaRPr lang="en-US" b="1" u="sng" dirty="0"/>
          </a:p>
          <a:p>
            <a:r>
              <a:rPr lang="en-US" b="1" u="sng" dirty="0"/>
              <a:t>Key Points – Mental Wellness</a:t>
            </a:r>
          </a:p>
          <a:p>
            <a:pPr marL="175867" indent="-175867">
              <a:buFont typeface="Arial" panose="020B0604020202020204" pitchFamily="34" charset="0"/>
              <a:buChar char="•"/>
            </a:pPr>
            <a:r>
              <a:rPr lang="en-US" b="1" u="none" dirty="0"/>
              <a:t>Mental Wellness</a:t>
            </a:r>
            <a:r>
              <a:rPr lang="en-US" b="0" u="none" dirty="0"/>
              <a:t> relates to our thoughts and our minds, our ability to think clearly, make decisions, continue learning and exercise good judgment. </a:t>
            </a:r>
          </a:p>
          <a:p>
            <a:pPr marL="175867" indent="-175867">
              <a:buFont typeface="Arial" panose="020B0604020202020204" pitchFamily="34" charset="0"/>
              <a:buChar char="•"/>
            </a:pPr>
            <a:r>
              <a:rPr lang="en-US" b="0" u="none" dirty="0"/>
              <a:t>Two useful wellness strategies to focus on and improve mental wellness include: </a:t>
            </a:r>
          </a:p>
          <a:p>
            <a:pPr marL="638188" lvl="1" indent="-175867">
              <a:buFont typeface="Arial" panose="020B0604020202020204" pitchFamily="34" charset="0"/>
              <a:buChar char="•"/>
            </a:pPr>
            <a:r>
              <a:rPr lang="en-US" b="1" u="none" dirty="0"/>
              <a:t>1) Daily Planning and Prioritizing </a:t>
            </a:r>
            <a:r>
              <a:rPr lang="en-US" b="0" u="none" dirty="0"/>
              <a:t>– Early in each day, it is most helpful to set aside 10 minutes to plan your day and set priorities. Use whatever approach works for you, but even just writing down key priorities and tasks on a 3 x 5 card each day can help you stay focused and help in making decisions. Stress can make you feel rushed, impulsive, panicked or overwhelmed. A few minutes of daily planning and prioritizing helps to reduce stress and maintain a healthy mental focus. </a:t>
            </a:r>
          </a:p>
          <a:p>
            <a:pPr marL="638188" lvl="1" indent="-175867">
              <a:buFont typeface="Arial" panose="020B0604020202020204" pitchFamily="34" charset="0"/>
              <a:buChar char="•"/>
            </a:pPr>
            <a:r>
              <a:rPr lang="en-US" b="1" u="none" dirty="0"/>
              <a:t>2) Rest and Recharge Your Brain Using Short Breaks </a:t>
            </a:r>
            <a:r>
              <a:rPr lang="en-US" b="0" u="none" dirty="0"/>
              <a:t>– For mental wellness, take regular 5 to 10-minute breaks throughout the day to relax and recharge your brain. Your brain is like your cell phone – it needs a few minutes to get recharged quite often for optimal functioning. Research suggests that you should “take a break” for at least 5 to 10 minutes each hour, or 15 minutes every two hours. You might walk, stretch, listen to music, visit with someone, or even take a 10-minute “power nap.” Doing this multiple times a day renews your mental energy and recharges your mind for focus and decision making. One initiative has called this the “Thrive with Five” approach. Try it! </a:t>
            </a:r>
            <a:endParaRPr lang="en-US" b="1" u="none" dirty="0"/>
          </a:p>
        </p:txBody>
      </p:sp>
      <p:sp>
        <p:nvSpPr>
          <p:cNvPr id="4" name="Slide Number Placeholder 3"/>
          <p:cNvSpPr>
            <a:spLocks noGrp="1"/>
          </p:cNvSpPr>
          <p:nvPr>
            <p:ph type="sldNum" sz="quarter" idx="5"/>
          </p:nvPr>
        </p:nvSpPr>
        <p:spPr/>
        <p:txBody>
          <a:bodyPr/>
          <a:lstStyle/>
          <a:p>
            <a:fld id="{A78FB68D-840E-4D44-AB00-09C87FF60840}" type="slidenum">
              <a:rPr lang="en-US" smtClean="0"/>
              <a:t>17</a:t>
            </a:fld>
            <a:endParaRPr lang="en-US"/>
          </a:p>
        </p:txBody>
      </p:sp>
    </p:spTree>
    <p:extLst>
      <p:ext uri="{BB962C8B-B14F-4D97-AF65-F5344CB8AC3E}">
        <p14:creationId xmlns:p14="http://schemas.microsoft.com/office/powerpoint/2010/main" val="2486249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Adriana</a:t>
            </a:r>
          </a:p>
          <a:p>
            <a:endParaRPr lang="en-US" b="1" u="sng" dirty="0"/>
          </a:p>
          <a:p>
            <a:r>
              <a:rPr lang="en-US" b="1" u="sng" dirty="0"/>
              <a:t>Key Points – Emotional Wellness</a:t>
            </a:r>
          </a:p>
          <a:p>
            <a:pPr marL="175867" indent="-175867">
              <a:buFont typeface="Arial" panose="020B0604020202020204" pitchFamily="34" charset="0"/>
              <a:buChar char="•"/>
            </a:pPr>
            <a:r>
              <a:rPr lang="en-US" b="1" u="none" dirty="0"/>
              <a:t>Emotional Wellness</a:t>
            </a:r>
            <a:r>
              <a:rPr lang="en-US" b="0" u="none" dirty="0"/>
              <a:t> relates to our feelings and general mood, including feeling anxious or at peace, discouraged or optimistic, inadequate or resilient. Emotional wellness is also linked with our spiritual wellness and feeling able to navigate stresses and transitions in life. </a:t>
            </a:r>
          </a:p>
          <a:p>
            <a:pPr marL="175867" indent="-175867">
              <a:buFont typeface="Arial" panose="020B0604020202020204" pitchFamily="34" charset="0"/>
              <a:buChar char="•"/>
            </a:pPr>
            <a:r>
              <a:rPr lang="en-US" b="0" u="none" dirty="0"/>
              <a:t>Two useful wellness strategies to focus on and improve emotional wellness include: </a:t>
            </a:r>
          </a:p>
          <a:p>
            <a:pPr marL="638188" lvl="1" indent="-175867">
              <a:buFont typeface="Arial" panose="020B0604020202020204" pitchFamily="34" charset="0"/>
              <a:buChar char="•"/>
            </a:pPr>
            <a:r>
              <a:rPr lang="en-US" b="1" u="none" dirty="0"/>
              <a:t>1) Conscious Gratitude Exercise </a:t>
            </a:r>
            <a:r>
              <a:rPr lang="en-US" b="0" u="none" dirty="0"/>
              <a:t>– Did you know that research has shown doing a simple conscious gratitude exercise is typically the most effective thing you can do to lift your mood daily? Simple! Set aside 5 minutes to write down and reflect on three things you are grateful for that day – this is Conscious Gratitude. If it involves others, you may want to thank them with a note or text or phone call. You may use a “gratitude journal” or simply write down three things each day, but doing a conscious gratitude exercise calms your mood and cultivates appreciation for life. </a:t>
            </a:r>
          </a:p>
          <a:p>
            <a:pPr marL="638188" lvl="1" indent="-175867">
              <a:buFont typeface="Arial" panose="020B0604020202020204" pitchFamily="34" charset="0"/>
              <a:buChar char="•"/>
            </a:pPr>
            <a:r>
              <a:rPr lang="en-US" b="1" u="none" dirty="0"/>
              <a:t>2) Communicate Concerns with a Counselor or Other Connection</a:t>
            </a:r>
            <a:r>
              <a:rPr lang="en-US" b="0" u="none" dirty="0"/>
              <a:t> – This strategy for emotional wellness simply means thinking about a concern or stressor in your life and connecting with someone else to share it. Sharing your emotions helps to process your emotions and not remain paralyzed by them. A listening ear helps to lift your emotional burdens. So, think of someone you can talk or share with who understands you or who you can trust – a counselor, a pastor, a spouse, a parent, a sibling, a friend, an adviser. Ask yourself: “Who have I connected with today?” For some, this might mean a prayer while for others it might mean a conversation.   </a:t>
            </a:r>
          </a:p>
        </p:txBody>
      </p:sp>
      <p:sp>
        <p:nvSpPr>
          <p:cNvPr id="4" name="Slide Number Placeholder 3"/>
          <p:cNvSpPr>
            <a:spLocks noGrp="1"/>
          </p:cNvSpPr>
          <p:nvPr>
            <p:ph type="sldNum" sz="quarter" idx="5"/>
          </p:nvPr>
        </p:nvSpPr>
        <p:spPr/>
        <p:txBody>
          <a:bodyPr/>
          <a:lstStyle/>
          <a:p>
            <a:fld id="{A78FB68D-840E-4D44-AB00-09C87FF60840}" type="slidenum">
              <a:rPr lang="en-US" smtClean="0"/>
              <a:t>18</a:t>
            </a:fld>
            <a:endParaRPr lang="en-US"/>
          </a:p>
        </p:txBody>
      </p:sp>
    </p:spTree>
    <p:extLst>
      <p:ext uri="{BB962C8B-B14F-4D97-AF65-F5344CB8AC3E}">
        <p14:creationId xmlns:p14="http://schemas.microsoft.com/office/powerpoint/2010/main" val="157630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Adriana</a:t>
            </a:r>
          </a:p>
          <a:p>
            <a:endParaRPr lang="en-US" b="1" u="sng" dirty="0"/>
          </a:p>
          <a:p>
            <a:r>
              <a:rPr lang="en-US" b="1" u="sng" dirty="0"/>
              <a:t>Key Points – Relational Wellness</a:t>
            </a:r>
          </a:p>
          <a:p>
            <a:pPr marL="175867" indent="-175867">
              <a:buFont typeface="Arial" panose="020B0604020202020204" pitchFamily="34" charset="0"/>
              <a:buChar char="•"/>
            </a:pPr>
            <a:r>
              <a:rPr lang="en-US" b="1" u="none" dirty="0"/>
              <a:t>Relational Wellness </a:t>
            </a:r>
            <a:r>
              <a:rPr lang="en-US" b="0" u="none" dirty="0"/>
              <a:t>(also known as Social Wellness) relates to our relationships and interactions with others, our communication with others, our positive or negative interactions, and the overall quality of caring for and connecting with others. </a:t>
            </a:r>
          </a:p>
          <a:p>
            <a:pPr marL="175867" indent="-175867">
              <a:buFont typeface="Arial" panose="020B0604020202020204" pitchFamily="34" charset="0"/>
              <a:buChar char="•"/>
            </a:pPr>
            <a:r>
              <a:rPr lang="en-US" b="0" u="none" dirty="0"/>
              <a:t>Relational or social wellness helps us to avoid “diseases of despair,” identified as more common among rural populations, such as depression, suicidality, drug abuse or alcoholism. Loneliness has been identified as a major health concern, so connecting with others can improve our general wellness. </a:t>
            </a:r>
          </a:p>
          <a:p>
            <a:pPr marL="175867" indent="-175867">
              <a:buFont typeface="Arial" panose="020B0604020202020204" pitchFamily="34" charset="0"/>
              <a:buChar char="•"/>
            </a:pPr>
            <a:r>
              <a:rPr lang="en-US" b="0" u="none" dirty="0"/>
              <a:t>Two useful wellness strategies to focus on and improve relational wellness include: </a:t>
            </a:r>
          </a:p>
          <a:p>
            <a:pPr marL="638188" lvl="1" indent="-175867">
              <a:buFont typeface="Arial" panose="020B0604020202020204" pitchFamily="34" charset="0"/>
              <a:buChar char="•"/>
            </a:pPr>
            <a:r>
              <a:rPr lang="en-US" b="1" u="none" dirty="0"/>
              <a:t>1) Connecting Conversations </a:t>
            </a:r>
            <a:r>
              <a:rPr lang="en-US" b="0" u="none" dirty="0"/>
              <a:t>– Much of our wellness depends on staying connected in the relationships that matter most. For social or relational wellness, make it a priority to conduct at least one “connecting conversation” each day with someone in your life. This means focusing on at least 15 minutes of “talk time” that involves uninterrupted conversation with a spouse, family member, friend or other caring connection in your life. Such “connecting conversations” tend to significantly reduce stress and renew relationships. Instead of focusing on problems, focus on laughter, positive moments, hopeful expectations, or other uplifting topics to connect around.</a:t>
            </a:r>
          </a:p>
          <a:p>
            <a:pPr marL="638188" lvl="1" indent="-175867">
              <a:buFont typeface="Arial" panose="020B0604020202020204" pitchFamily="34" charset="0"/>
              <a:buChar char="•"/>
            </a:pPr>
            <a:r>
              <a:rPr lang="en-US" b="1" u="none" dirty="0"/>
              <a:t>2) Connecting Activities and Supports </a:t>
            </a:r>
            <a:r>
              <a:rPr lang="en-US" b="0" u="none" dirty="0"/>
              <a:t>– Relational wellness includes taking care of yourself, and this strategy encourages taking time to prioritize and engage in activities or relationships that you enjoy or renew you. Who do you like being with or what activity do you enjoy that promotes your health? This strategy means getting involved with an activity that renews you – reading, sports, music, games, crafts or other ventures. Or, it means getting involved or staying connected with a friend or group of friends, people who give you strength, support or friendship –a fishing buddy, a sports friend, etc. Engaging in these connecting activities or relationships on a regular basis, each day or multiple times a week, promotes both relational and overall health.  </a:t>
            </a:r>
          </a:p>
        </p:txBody>
      </p:sp>
      <p:sp>
        <p:nvSpPr>
          <p:cNvPr id="4" name="Slide Number Placeholder 3"/>
          <p:cNvSpPr>
            <a:spLocks noGrp="1"/>
          </p:cNvSpPr>
          <p:nvPr>
            <p:ph type="sldNum" sz="quarter" idx="5"/>
          </p:nvPr>
        </p:nvSpPr>
        <p:spPr/>
        <p:txBody>
          <a:bodyPr/>
          <a:lstStyle/>
          <a:p>
            <a:fld id="{A78FB68D-840E-4D44-AB00-09C87FF60840}" type="slidenum">
              <a:rPr lang="en-US" smtClean="0"/>
              <a:t>19</a:t>
            </a:fld>
            <a:endParaRPr lang="en-US"/>
          </a:p>
        </p:txBody>
      </p:sp>
    </p:spTree>
    <p:extLst>
      <p:ext uri="{BB962C8B-B14F-4D97-AF65-F5344CB8AC3E}">
        <p14:creationId xmlns:p14="http://schemas.microsoft.com/office/powerpoint/2010/main" val="37967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Andrea</a:t>
            </a:r>
          </a:p>
        </p:txBody>
      </p:sp>
      <p:sp>
        <p:nvSpPr>
          <p:cNvPr id="4" name="Slide Number Placeholder 3"/>
          <p:cNvSpPr>
            <a:spLocks noGrp="1"/>
          </p:cNvSpPr>
          <p:nvPr>
            <p:ph type="sldNum" sz="quarter" idx="5"/>
          </p:nvPr>
        </p:nvSpPr>
        <p:spPr/>
        <p:txBody>
          <a:bodyPr/>
          <a:lstStyle/>
          <a:p>
            <a:fld id="{50F8D147-2A82-4060-B09A-F9F255203FBD}" type="slidenum">
              <a:rPr lang="en-US" smtClean="0"/>
              <a:t>2</a:t>
            </a:fld>
            <a:endParaRPr lang="en-US"/>
          </a:p>
        </p:txBody>
      </p:sp>
    </p:spTree>
    <p:extLst>
      <p:ext uri="{BB962C8B-B14F-4D97-AF65-F5344CB8AC3E}">
        <p14:creationId xmlns:p14="http://schemas.microsoft.com/office/powerpoint/2010/main" val="1004382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Key Points – Professional Wellness</a:t>
            </a:r>
          </a:p>
          <a:p>
            <a:pPr marL="175867" indent="-175867">
              <a:buFont typeface="Arial" panose="020B0604020202020204" pitchFamily="34" charset="0"/>
              <a:buChar char="•"/>
            </a:pPr>
            <a:r>
              <a:rPr lang="en-US" b="1" u="none" dirty="0"/>
              <a:t>Professional Wellness, </a:t>
            </a:r>
            <a:r>
              <a:rPr lang="en-US" b="0" u="none" dirty="0"/>
              <a:t>also identified as work or occupational wellness, encompasses our satisfaction with our work experiences, our comfort and productivity in a work or professional setting, and our work-related environment and relationships. </a:t>
            </a:r>
          </a:p>
          <a:p>
            <a:pPr marL="175867" indent="-175867">
              <a:buFont typeface="Arial" panose="020B0604020202020204" pitchFamily="34" charset="0"/>
              <a:buChar char="•"/>
            </a:pPr>
            <a:r>
              <a:rPr lang="en-US" b="0" u="none" dirty="0"/>
              <a:t>Most of us are engaged in professional activities on a daily basis, whether pursuing work-related tasks or relating to others in a work or professional setting. Much of our time and energy happens in a work-related setting. In your context, what are some strategies to engage in improving work or professional wellness?</a:t>
            </a:r>
          </a:p>
          <a:p>
            <a:pPr marL="175867" indent="-175867">
              <a:buFont typeface="Arial" panose="020B0604020202020204" pitchFamily="34" charset="0"/>
              <a:buChar char="•"/>
            </a:pPr>
            <a:r>
              <a:rPr lang="en-US" b="0" u="none" dirty="0"/>
              <a:t>Two useful wellness strategies to focus on and improve professional or occupational wellness include: </a:t>
            </a:r>
          </a:p>
          <a:p>
            <a:pPr marL="638188" lvl="1" indent="-175867">
              <a:buFont typeface="Arial" panose="020B0604020202020204" pitchFamily="34" charset="0"/>
              <a:buChar char="•"/>
            </a:pPr>
            <a:r>
              <a:rPr lang="en-US" b="1" u="none" dirty="0"/>
              <a:t>1) Put Boundaries on the Work Activities and Focus </a:t>
            </a:r>
            <a:r>
              <a:rPr lang="en-US" b="0" u="none" dirty="0"/>
              <a:t>– Working in an occupation can become all-encompassing and take all your time and energy, especially in times of stress or difficulty. But, that is only one dimension of a person’s life. Val Farmer, a rural psychologist, encourages us to “shrink the farm,” which means to put some boundaries on our focus and engagement with work activities or needs. You can discuss work activities, yes, but don’t let it occupy all of your life or energy or conversation. Set some boundaries. Plan other daily work tasks to shift your focus. For example, take one thing off of your “work to do list” each week – and replace it with a wellness activity! This helps you so that activity at work doesn’t lead to “burnout” and/or “spillover stress” into all other areas of your life. </a:t>
            </a:r>
          </a:p>
          <a:p>
            <a:pPr marL="638188" lvl="1" indent="-175867">
              <a:buFont typeface="Arial" panose="020B0604020202020204" pitchFamily="34" charset="0"/>
              <a:buChar char="•"/>
            </a:pPr>
            <a:r>
              <a:rPr lang="en-US" b="1" u="none" dirty="0"/>
              <a:t>2) Be Willing to Learn and Change</a:t>
            </a:r>
            <a:r>
              <a:rPr lang="en-US" b="0" u="none" dirty="0"/>
              <a:t> – There is always change in the workplace, which means you need to consciously adopt a “growth mindset” or learning mindset in your professional activities. Seek constructive feedback on your work efforts and be open to suggestions or changes. Seek ways to grow and improve. A learning mindset helps you to be proactive in dealing with challenges rather than reactive to stressful conditions. Others can often share ideas or assist you in new ways. Whether you take a professional development course or have an assessment done of your work, take advantage of learning opportunities or tools to enhance your occupational wellness and satisfaction.  </a:t>
            </a:r>
          </a:p>
        </p:txBody>
      </p:sp>
      <p:sp>
        <p:nvSpPr>
          <p:cNvPr id="4" name="Slide Number Placeholder 3"/>
          <p:cNvSpPr>
            <a:spLocks noGrp="1"/>
          </p:cNvSpPr>
          <p:nvPr>
            <p:ph type="sldNum" sz="quarter" idx="5"/>
          </p:nvPr>
        </p:nvSpPr>
        <p:spPr/>
        <p:txBody>
          <a:bodyPr/>
          <a:lstStyle/>
          <a:p>
            <a:fld id="{A78FB68D-840E-4D44-AB00-09C87FF60840}" type="slidenum">
              <a:rPr lang="en-US" smtClean="0"/>
              <a:t>20</a:t>
            </a:fld>
            <a:endParaRPr lang="en-US"/>
          </a:p>
        </p:txBody>
      </p:sp>
    </p:spTree>
    <p:extLst>
      <p:ext uri="{BB962C8B-B14F-4D97-AF65-F5344CB8AC3E}">
        <p14:creationId xmlns:p14="http://schemas.microsoft.com/office/powerpoint/2010/main" val="3278374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Andrea</a:t>
            </a:r>
          </a:p>
          <a:p>
            <a:pPr marL="173370" indent="-173370">
              <a:buFont typeface="Arial" panose="020B0604020202020204" pitchFamily="34" charset="0"/>
              <a:buChar char="•"/>
            </a:pPr>
            <a:r>
              <a:rPr lang="en-US" dirty="0"/>
              <a:t>Commit to working on wellness – start TODAY</a:t>
            </a:r>
          </a:p>
          <a:p>
            <a:pPr marL="173370" indent="-173370">
              <a:buFont typeface="Arial" panose="020B0604020202020204" pitchFamily="34" charset="0"/>
              <a:buChar char="•"/>
            </a:pPr>
            <a:r>
              <a:rPr lang="en-US" dirty="0"/>
              <a:t>Who will support you and how can you support others?</a:t>
            </a:r>
          </a:p>
          <a:p>
            <a:pPr marL="173370" indent="-17337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0F8D147-2A82-4060-B09A-F9F255203FBD}" type="slidenum">
              <a:rPr lang="en-US" smtClean="0"/>
              <a:t>21</a:t>
            </a:fld>
            <a:endParaRPr lang="en-US"/>
          </a:p>
        </p:txBody>
      </p:sp>
    </p:spTree>
    <p:extLst>
      <p:ext uri="{BB962C8B-B14F-4D97-AF65-F5344CB8AC3E}">
        <p14:creationId xmlns:p14="http://schemas.microsoft.com/office/powerpoint/2010/main" val="1040748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Andrea</a:t>
            </a:r>
          </a:p>
          <a:p>
            <a:pPr marL="0" indent="0">
              <a:buFont typeface="Arial" panose="020B0604020202020204" pitchFamily="34" charset="0"/>
              <a:buNone/>
            </a:pPr>
            <a:r>
              <a:rPr lang="en-US" dirty="0"/>
              <a:t>Communication and clarity is important – Focus On your wellness and stress reduction.</a:t>
            </a:r>
          </a:p>
          <a:p>
            <a:pPr marL="173370" indent="-173370">
              <a:buFont typeface="Arial" panose="020B0604020202020204" pitchFamily="34" charset="0"/>
              <a:buChar char="•"/>
            </a:pPr>
            <a:r>
              <a:rPr lang="en-US" dirty="0"/>
              <a:t>Be comfortable/at peace with decisions to prioritize health, refocus if needed.</a:t>
            </a:r>
          </a:p>
          <a:p>
            <a:pPr marL="173370" indent="-173370">
              <a:buFont typeface="Arial" panose="020B0604020202020204" pitchFamily="34" charset="0"/>
              <a:buChar char="•"/>
            </a:pPr>
            <a:r>
              <a:rPr lang="en-US" dirty="0"/>
              <a:t>Ask for help/take the offer.</a:t>
            </a:r>
          </a:p>
          <a:p>
            <a:pPr marL="173370" indent="-173370">
              <a:buFont typeface="Arial" panose="020B0604020202020204" pitchFamily="34" charset="0"/>
              <a:buChar char="•"/>
            </a:pPr>
            <a:r>
              <a:rPr lang="en-US" dirty="0"/>
              <a:t>Don’t be so wrapped up in meeting goals that you forget to enjoy the journey.</a:t>
            </a:r>
          </a:p>
          <a:p>
            <a:pPr marL="173370" indent="-173370">
              <a:buFont typeface="Arial" panose="020B0604020202020204" pitchFamily="34" charset="0"/>
              <a:buChar char="•"/>
            </a:pPr>
            <a:r>
              <a:rPr lang="en-US" dirty="0"/>
              <a:t>List your top priorities and then list how you spend your time and money.</a:t>
            </a:r>
          </a:p>
        </p:txBody>
      </p:sp>
      <p:sp>
        <p:nvSpPr>
          <p:cNvPr id="4" name="Slide Number Placeholder 3"/>
          <p:cNvSpPr>
            <a:spLocks noGrp="1"/>
          </p:cNvSpPr>
          <p:nvPr>
            <p:ph type="sldNum" sz="quarter" idx="5"/>
          </p:nvPr>
        </p:nvSpPr>
        <p:spPr/>
        <p:txBody>
          <a:bodyPr/>
          <a:lstStyle/>
          <a:p>
            <a:fld id="{50F8D147-2A82-4060-B09A-F9F255203FBD}" type="slidenum">
              <a:rPr lang="en-US" smtClean="0"/>
              <a:t>22</a:t>
            </a:fld>
            <a:endParaRPr lang="en-US"/>
          </a:p>
        </p:txBody>
      </p:sp>
    </p:spTree>
    <p:extLst>
      <p:ext uri="{BB962C8B-B14F-4D97-AF65-F5344CB8AC3E}">
        <p14:creationId xmlns:p14="http://schemas.microsoft.com/office/powerpoint/2010/main" val="3603475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Adriana</a:t>
            </a:r>
          </a:p>
          <a:p>
            <a:pPr marL="173370" indent="-173370">
              <a:buFont typeface="Arial" panose="020B0604020202020204" pitchFamily="34" charset="0"/>
              <a:buChar char="•"/>
            </a:pPr>
            <a:r>
              <a:rPr lang="en-US" dirty="0"/>
              <a:t>Check-in on friends/co-workers. </a:t>
            </a:r>
          </a:p>
          <a:p>
            <a:pPr marL="173370" indent="-173370">
              <a:buFont typeface="Arial" panose="020B0604020202020204" pitchFamily="34" charset="0"/>
              <a:buChar char="•"/>
            </a:pPr>
            <a:r>
              <a:rPr lang="en-US" dirty="0"/>
              <a:t>Make sure you slow down to notice how others around you are feeling.</a:t>
            </a:r>
          </a:p>
          <a:p>
            <a:pPr defTabSz="957281">
              <a:defRPr/>
            </a:pPr>
            <a:endParaRPr lang="en-US" sz="800" dirty="0"/>
          </a:p>
        </p:txBody>
      </p:sp>
      <p:sp>
        <p:nvSpPr>
          <p:cNvPr id="4" name="Slide Number Placeholder 3"/>
          <p:cNvSpPr>
            <a:spLocks noGrp="1"/>
          </p:cNvSpPr>
          <p:nvPr>
            <p:ph type="sldNum" sz="quarter" idx="5"/>
          </p:nvPr>
        </p:nvSpPr>
        <p:spPr/>
        <p:txBody>
          <a:bodyPr/>
          <a:lstStyle/>
          <a:p>
            <a:fld id="{50F8D147-2A82-4060-B09A-F9F255203FBD}" type="slidenum">
              <a:rPr lang="en-US" smtClean="0"/>
              <a:t>23</a:t>
            </a:fld>
            <a:endParaRPr lang="en-US"/>
          </a:p>
        </p:txBody>
      </p:sp>
    </p:spTree>
    <p:extLst>
      <p:ext uri="{BB962C8B-B14F-4D97-AF65-F5344CB8AC3E}">
        <p14:creationId xmlns:p14="http://schemas.microsoft.com/office/powerpoint/2010/main" val="1804675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marR="0" lvl="0" indent="-173370" algn="l" defTabSz="95728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Adriana</a:t>
            </a:r>
          </a:p>
          <a:p>
            <a:pPr marL="173370" indent="-173370" defTabSz="957281">
              <a:buFont typeface="Arial" panose="020B0604020202020204" pitchFamily="34" charset="0"/>
              <a:buChar char="•"/>
              <a:defRPr/>
            </a:pPr>
            <a:endParaRPr lang="en-US" dirty="0"/>
          </a:p>
          <a:p>
            <a:pPr marL="173370" indent="-173370" defTabSz="957281">
              <a:buFont typeface="Arial" panose="020B0604020202020204" pitchFamily="34" charset="0"/>
              <a:buChar char="•"/>
              <a:defRPr/>
            </a:pPr>
            <a:r>
              <a:rPr lang="en-US" dirty="0"/>
              <a:t>YOU are the only one that can manage the events in your life in relation to time.</a:t>
            </a:r>
          </a:p>
          <a:p>
            <a:pPr marL="173370" indent="-173370">
              <a:buFont typeface="Arial" panose="020B0604020202020204" pitchFamily="34" charset="0"/>
              <a:buChar char="•"/>
            </a:pPr>
            <a:r>
              <a:rPr lang="en-US" dirty="0"/>
              <a:t>You only get 24 hours-1,440 minutes and 86,400 seconds each day.</a:t>
            </a:r>
          </a:p>
          <a:p>
            <a:endParaRPr lang="en-US" dirty="0"/>
          </a:p>
          <a:p>
            <a:pPr marL="173370" indent="-173370">
              <a:buFont typeface="Arial" panose="020B0604020202020204" pitchFamily="34" charset="0"/>
              <a:buChar char="•"/>
            </a:pPr>
            <a:r>
              <a:rPr lang="en-US" dirty="0"/>
              <a:t>Self-analysis, planning, evaluation and self control</a:t>
            </a:r>
          </a:p>
          <a:p>
            <a:pPr marL="173370" indent="-173370">
              <a:buFont typeface="Arial" panose="020B0604020202020204" pitchFamily="34" charset="0"/>
              <a:buChar char="•"/>
            </a:pPr>
            <a:r>
              <a:rPr lang="en-US" dirty="0"/>
              <a:t>Are your time management strategies working?  Are you accomplishing the tasks that are most important in your life?</a:t>
            </a:r>
          </a:p>
          <a:p>
            <a:pPr marL="173370" indent="-173370">
              <a:buFont typeface="Arial" panose="020B0604020202020204" pitchFamily="34" charset="0"/>
              <a:buChar char="•"/>
            </a:pPr>
            <a:r>
              <a:rPr lang="en-US" dirty="0"/>
              <a:t>Are you investing in your own personal wellbeing?</a:t>
            </a:r>
          </a:p>
          <a:p>
            <a:pPr marL="173370" indent="-173370">
              <a:buFont typeface="Arial" panose="020B0604020202020204" pitchFamily="34" charset="0"/>
              <a:buChar char="•"/>
            </a:pPr>
            <a:r>
              <a:rPr lang="en-US" dirty="0"/>
              <a:t>Maybe you need to reevaluate your time management strategies.  Successful time management leads to greater personal happiness and more accomplishments</a:t>
            </a:r>
          </a:p>
          <a:p>
            <a:pPr marL="173370" indent="-173370">
              <a:buFont typeface="Arial" panose="020B0604020202020204" pitchFamily="34" charset="0"/>
              <a:buChar char="•"/>
            </a:pPr>
            <a:endParaRPr lang="en-US" dirty="0"/>
          </a:p>
          <a:p>
            <a:pPr marL="173370" indent="-173370" defTabSz="957281">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5"/>
          </p:nvPr>
        </p:nvSpPr>
        <p:spPr/>
        <p:txBody>
          <a:bodyPr/>
          <a:lstStyle/>
          <a:p>
            <a:fld id="{50F8D147-2A82-4060-B09A-F9F255203FBD}" type="slidenum">
              <a:rPr lang="en-US" smtClean="0"/>
              <a:t>24</a:t>
            </a:fld>
            <a:endParaRPr lang="en-US"/>
          </a:p>
        </p:txBody>
      </p:sp>
    </p:spTree>
    <p:extLst>
      <p:ext uri="{BB962C8B-B14F-4D97-AF65-F5344CB8AC3E}">
        <p14:creationId xmlns:p14="http://schemas.microsoft.com/office/powerpoint/2010/main" val="1331340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81">
              <a:defRPr/>
            </a:pPr>
            <a:r>
              <a:rPr lang="en-US" sz="800" dirty="0"/>
              <a:t>Andrea</a:t>
            </a:r>
          </a:p>
        </p:txBody>
      </p:sp>
      <p:sp>
        <p:nvSpPr>
          <p:cNvPr id="4" name="Slide Number Placeholder 3"/>
          <p:cNvSpPr>
            <a:spLocks noGrp="1"/>
          </p:cNvSpPr>
          <p:nvPr>
            <p:ph type="sldNum" sz="quarter" idx="5"/>
          </p:nvPr>
        </p:nvSpPr>
        <p:spPr/>
        <p:txBody>
          <a:bodyPr/>
          <a:lstStyle/>
          <a:p>
            <a:fld id="{50F8D147-2A82-4060-B09A-F9F255203FBD}" type="slidenum">
              <a:rPr lang="en-US" smtClean="0"/>
              <a:t>25</a:t>
            </a:fld>
            <a:endParaRPr lang="en-US"/>
          </a:p>
        </p:txBody>
      </p:sp>
    </p:spTree>
    <p:extLst>
      <p:ext uri="{BB962C8B-B14F-4D97-AF65-F5344CB8AC3E}">
        <p14:creationId xmlns:p14="http://schemas.microsoft.com/office/powerpoint/2010/main" val="1739528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281">
              <a:defRPr/>
            </a:pPr>
            <a:r>
              <a:rPr lang="en-US" sz="800" dirty="0"/>
              <a:t>Andrea</a:t>
            </a:r>
          </a:p>
        </p:txBody>
      </p:sp>
      <p:sp>
        <p:nvSpPr>
          <p:cNvPr id="4" name="Slide Number Placeholder 3"/>
          <p:cNvSpPr>
            <a:spLocks noGrp="1"/>
          </p:cNvSpPr>
          <p:nvPr>
            <p:ph type="sldNum" sz="quarter" idx="5"/>
          </p:nvPr>
        </p:nvSpPr>
        <p:spPr/>
        <p:txBody>
          <a:bodyPr/>
          <a:lstStyle/>
          <a:p>
            <a:fld id="{50F8D147-2A82-4060-B09A-F9F255203FBD}" type="slidenum">
              <a:rPr lang="en-US" smtClean="0"/>
              <a:t>26</a:t>
            </a:fld>
            <a:endParaRPr lang="en-US"/>
          </a:p>
        </p:txBody>
      </p:sp>
    </p:spTree>
    <p:extLst>
      <p:ext uri="{BB962C8B-B14F-4D97-AF65-F5344CB8AC3E}">
        <p14:creationId xmlns:p14="http://schemas.microsoft.com/office/powerpoint/2010/main" val="3427674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Adrianna</a:t>
            </a:r>
          </a:p>
          <a:p>
            <a:pPr marL="173370" indent="-173370">
              <a:buFont typeface="Arial" panose="020B0604020202020204" pitchFamily="34" charset="0"/>
              <a:buChar char="•"/>
            </a:pPr>
            <a:r>
              <a:rPr lang="en-US" dirty="0"/>
              <a:t>Mindfulness means an awareness of one’s present moment. Mindfulness meditation may lead to a number of positive outcomes including reduction in stress and overall enhanced wellbeing. If you find mindfulness challenging it may be best to take a break and try again later. Yoga is a mindful activity that al of us can incorporate to help with stress reduction. </a:t>
            </a:r>
          </a:p>
          <a:p>
            <a:endParaRPr lang="en-US" dirty="0"/>
          </a:p>
          <a:p>
            <a:pPr marL="173370" indent="-173370">
              <a:buFont typeface="Arial" panose="020B0604020202020204" pitchFamily="34" charset="0"/>
              <a:buChar char="•"/>
            </a:pPr>
            <a:r>
              <a:rPr lang="en-US" dirty="0"/>
              <a:t>Research shows that breathing techniques reduce the production of hormones associated with stress such as cortisol. Breathing exercises do not have to take a lot of time. Begin with just 5 minutes a day and increase as you feel more comfortable. If 5 minutes feels too long, start with 2 minutes. Good to practice conscious breathing as you feel the need. Make yourself as comfortable as you can, you can lay down on the floor, sit or stand. </a:t>
            </a:r>
            <a:r>
              <a:rPr lang="en-US" u="sng" dirty="0"/>
              <a:t>Box breathing: </a:t>
            </a:r>
            <a:r>
              <a:rPr lang="en-US" dirty="0"/>
              <a:t>Today let’s just sit comfortable on the chair with our feet on the floor, our arms on our lap and our eyes closed. </a:t>
            </a:r>
            <a:r>
              <a:rPr lang="en-US" b="1" dirty="0">
                <a:solidFill>
                  <a:srgbClr val="FF0000"/>
                </a:solidFill>
                <a:highlight>
                  <a:srgbClr val="FFFF00"/>
                </a:highlight>
              </a:rPr>
              <a:t>Step 1</a:t>
            </a:r>
            <a:r>
              <a:rPr lang="en-US" b="1" dirty="0">
                <a:solidFill>
                  <a:srgbClr val="FF0000"/>
                </a:solidFill>
              </a:rPr>
              <a:t>: </a:t>
            </a:r>
            <a:r>
              <a:rPr lang="en-US" dirty="0"/>
              <a:t>Breathe in, counting to four slowly, feel the air enter your lungs. </a:t>
            </a:r>
            <a:r>
              <a:rPr lang="en-US" b="1" dirty="0"/>
              <a:t>Step 2</a:t>
            </a:r>
            <a:r>
              <a:rPr lang="en-US" dirty="0"/>
              <a:t>: Hold your breath for 4 seconds. </a:t>
            </a:r>
            <a:r>
              <a:rPr lang="en-US" b="1" dirty="0"/>
              <a:t>Step 3: </a:t>
            </a:r>
            <a:r>
              <a:rPr lang="en-US" dirty="0"/>
              <a:t>Exhale slowly through your mouth for 4 seconds. </a:t>
            </a:r>
            <a:r>
              <a:rPr lang="en-US" b="1" dirty="0"/>
              <a:t>Step 4: </a:t>
            </a:r>
            <a:r>
              <a:rPr lang="en-US" dirty="0"/>
              <a:t>Hold for 4 seconds. Repeat.</a:t>
            </a:r>
          </a:p>
          <a:p>
            <a:endParaRPr lang="en-US" dirty="0"/>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0F8D147-2A82-4060-B09A-F9F255203FBD}" type="slidenum">
              <a:rPr lang="en-US" smtClean="0"/>
              <a:t>27</a:t>
            </a:fld>
            <a:endParaRPr lang="en-US"/>
          </a:p>
        </p:txBody>
      </p:sp>
    </p:spTree>
    <p:extLst>
      <p:ext uri="{BB962C8B-B14F-4D97-AF65-F5344CB8AC3E}">
        <p14:creationId xmlns:p14="http://schemas.microsoft.com/office/powerpoint/2010/main" val="103458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Andrea</a:t>
            </a:r>
          </a:p>
          <a:p>
            <a:pPr marL="0" indent="0">
              <a:buFont typeface="Arial" panose="020B0604020202020204" pitchFamily="34" charset="0"/>
              <a:buNone/>
            </a:pPr>
            <a:r>
              <a:rPr lang="en-US" dirty="0"/>
              <a:t>It’s the small habits. </a:t>
            </a:r>
          </a:p>
          <a:p>
            <a:pPr marL="635691" lvl="1" indent="-173370">
              <a:buFont typeface="Arial" panose="020B0604020202020204" pitchFamily="34" charset="0"/>
              <a:buChar char="•"/>
            </a:pPr>
            <a:r>
              <a:rPr lang="en-US" dirty="0"/>
              <a:t>How you spend your mornings. </a:t>
            </a:r>
          </a:p>
          <a:p>
            <a:pPr marL="635691" lvl="1" indent="-173370">
              <a:buFont typeface="Arial" panose="020B0604020202020204" pitchFamily="34" charset="0"/>
              <a:buChar char="•"/>
            </a:pPr>
            <a:r>
              <a:rPr lang="en-US" dirty="0"/>
              <a:t>How you talk to yourself. </a:t>
            </a:r>
          </a:p>
          <a:p>
            <a:pPr marL="635691" lvl="1" indent="-173370">
              <a:buFont typeface="Arial" panose="020B0604020202020204" pitchFamily="34" charset="0"/>
              <a:buChar char="•"/>
            </a:pPr>
            <a:r>
              <a:rPr lang="en-US" dirty="0"/>
              <a:t>What you read. </a:t>
            </a:r>
          </a:p>
          <a:p>
            <a:pPr marL="635691" lvl="1" indent="-173370">
              <a:buFont typeface="Arial" panose="020B0604020202020204" pitchFamily="34" charset="0"/>
              <a:buChar char="•"/>
            </a:pPr>
            <a:r>
              <a:rPr lang="en-US" dirty="0"/>
              <a:t>What you watch. </a:t>
            </a:r>
          </a:p>
          <a:p>
            <a:pPr marL="635691" lvl="1" indent="-173370">
              <a:buFont typeface="Arial" panose="020B0604020202020204" pitchFamily="34" charset="0"/>
              <a:buChar char="•"/>
            </a:pPr>
            <a:r>
              <a:rPr lang="en-US" dirty="0"/>
              <a:t>Who you share your energy with. </a:t>
            </a:r>
          </a:p>
          <a:p>
            <a:pPr marL="635691" lvl="1" indent="-173370">
              <a:buFont typeface="Arial" panose="020B0604020202020204" pitchFamily="34" charset="0"/>
              <a:buChar char="•"/>
            </a:pPr>
            <a:r>
              <a:rPr lang="en-US" dirty="0"/>
              <a:t>Who has access to you. </a:t>
            </a:r>
          </a:p>
          <a:p>
            <a:pPr marL="635691" lvl="1" indent="-173370">
              <a:buFont typeface="Arial" panose="020B0604020202020204" pitchFamily="34" charset="0"/>
              <a:buChar char="•"/>
            </a:pPr>
            <a:r>
              <a:rPr lang="en-US" dirty="0"/>
              <a:t>Knowing these habits and prioritizing wellness will change your life.</a:t>
            </a:r>
          </a:p>
          <a:p>
            <a:pPr marL="173370" indent="-173370">
              <a:buFont typeface="Arial" panose="020B0604020202020204" pitchFamily="34" charset="0"/>
              <a:buChar char="•"/>
            </a:pPr>
            <a:r>
              <a:rPr lang="en-US" dirty="0"/>
              <a:t>Reminder to identify </a:t>
            </a:r>
          </a:p>
          <a:p>
            <a:pPr marL="635691" lvl="1" indent="-173370">
              <a:buFont typeface="Arial" panose="020B0604020202020204" pitchFamily="34" charset="0"/>
              <a:buChar char="•"/>
            </a:pPr>
            <a:r>
              <a:rPr lang="en-US" dirty="0"/>
              <a:t>3 Wellness steps and 2 action steps</a:t>
            </a:r>
          </a:p>
          <a:p>
            <a:pPr marL="173370" indent="-173370">
              <a:buFont typeface="Arial" panose="020B0604020202020204" pitchFamily="34" charset="0"/>
              <a:buChar char="•"/>
            </a:pPr>
            <a:r>
              <a:rPr lang="en-US" b="1" dirty="0"/>
              <a:t>Time is a precious commodity, use it wisely. </a:t>
            </a:r>
            <a:r>
              <a:rPr lang="en-US" dirty="0"/>
              <a:t>Create great habits and make today great!</a:t>
            </a:r>
          </a:p>
        </p:txBody>
      </p:sp>
      <p:sp>
        <p:nvSpPr>
          <p:cNvPr id="4" name="Slide Number Placeholder 3"/>
          <p:cNvSpPr>
            <a:spLocks noGrp="1"/>
          </p:cNvSpPr>
          <p:nvPr>
            <p:ph type="sldNum" sz="quarter" idx="5"/>
          </p:nvPr>
        </p:nvSpPr>
        <p:spPr/>
        <p:txBody>
          <a:bodyPr/>
          <a:lstStyle/>
          <a:p>
            <a:fld id="{50F8D147-2A82-4060-B09A-F9F255203FBD}" type="slidenum">
              <a:rPr lang="en-US" smtClean="0"/>
              <a:t>28</a:t>
            </a:fld>
            <a:endParaRPr lang="en-US"/>
          </a:p>
        </p:txBody>
      </p:sp>
    </p:spTree>
    <p:extLst>
      <p:ext uri="{BB962C8B-B14F-4D97-AF65-F5344CB8AC3E}">
        <p14:creationId xmlns:p14="http://schemas.microsoft.com/office/powerpoint/2010/main" val="1607953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8D147-2A82-4060-B09A-F9F255203FBD}" type="slidenum">
              <a:rPr lang="en-US" smtClean="0"/>
              <a:t>29</a:t>
            </a:fld>
            <a:endParaRPr lang="en-US"/>
          </a:p>
        </p:txBody>
      </p:sp>
    </p:spTree>
    <p:extLst>
      <p:ext uri="{BB962C8B-B14F-4D97-AF65-F5344CB8AC3E}">
        <p14:creationId xmlns:p14="http://schemas.microsoft.com/office/powerpoint/2010/main" val="340599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Adriana</a:t>
            </a:r>
          </a:p>
          <a:p>
            <a:pPr marL="173370" indent="-173370">
              <a:buFont typeface="Arial" panose="020B0604020202020204" pitchFamily="34" charset="0"/>
              <a:buChar char="•"/>
            </a:pPr>
            <a:r>
              <a:rPr lang="en-US" dirty="0"/>
              <a:t>Define Stress</a:t>
            </a:r>
          </a:p>
          <a:p>
            <a:pPr marL="173370" indent="-173370">
              <a:buFont typeface="Arial" panose="020B0604020202020204" pitchFamily="34" charset="0"/>
              <a:buChar char="•"/>
            </a:pPr>
            <a:r>
              <a:rPr lang="en-US" dirty="0"/>
              <a:t>What are stress symptoms? </a:t>
            </a:r>
          </a:p>
          <a:p>
            <a:pPr marL="635691" lvl="1" indent="-173370">
              <a:buFont typeface="Arial" panose="020B0604020202020204" pitchFamily="34" charset="0"/>
              <a:buChar char="•"/>
            </a:pPr>
            <a:r>
              <a:rPr lang="en-US" dirty="0"/>
              <a:t>Emotional: frustration/moody, feeling overwhelmed, low self-esteem</a:t>
            </a:r>
          </a:p>
          <a:p>
            <a:pPr marL="635691" lvl="1" indent="-173370">
              <a:buFont typeface="Arial" panose="020B0604020202020204" pitchFamily="34" charset="0"/>
              <a:buChar char="•"/>
            </a:pPr>
            <a:r>
              <a:rPr lang="en-US" dirty="0"/>
              <a:t>Physical: grinding teeth, insomnia and low energy, sweaty hands and feet</a:t>
            </a:r>
          </a:p>
          <a:p>
            <a:pPr marL="635691" lvl="1" indent="-173370">
              <a:buFont typeface="Arial" panose="020B0604020202020204" pitchFamily="34" charset="0"/>
              <a:buChar char="•"/>
            </a:pPr>
            <a:r>
              <a:rPr lang="en-US" dirty="0"/>
              <a:t>Mental: nail biting, lack of concentration, changes in sleeping habits, drug or alcohol use</a:t>
            </a:r>
          </a:p>
          <a:p>
            <a:pPr marL="635691" lvl="1" indent="-173370">
              <a:buFont typeface="Arial" panose="020B0604020202020204" pitchFamily="34" charset="0"/>
              <a:buChar char="•"/>
            </a:pPr>
            <a:r>
              <a:rPr lang="en-US" dirty="0"/>
              <a:t>Social: avoiding others</a:t>
            </a:r>
          </a:p>
          <a:p>
            <a:pPr marL="173370" indent="-173370">
              <a:buFont typeface="Arial" panose="020B0604020202020204" pitchFamily="34" charset="0"/>
              <a:buChar char="•"/>
            </a:pPr>
            <a:r>
              <a:rPr lang="en-US" dirty="0"/>
              <a:t>What are consequences of stress?</a:t>
            </a:r>
          </a:p>
          <a:p>
            <a:pPr marL="635691" lvl="1" indent="-173370">
              <a:buFont typeface="Arial" panose="020B0604020202020204" pitchFamily="34" charset="0"/>
              <a:buChar char="•"/>
            </a:pPr>
            <a:r>
              <a:rPr lang="en-US" dirty="0"/>
              <a:t>Health: mental health, cardiovascular disease, skin and hair problems, gastrointestinal problems</a:t>
            </a:r>
          </a:p>
          <a:p>
            <a:pPr marL="635691" lvl="1" indent="-173370">
              <a:buFont typeface="Arial" panose="020B0604020202020204" pitchFamily="34" charset="0"/>
              <a:buChar char="•"/>
            </a:pPr>
            <a:r>
              <a:rPr lang="en-US" dirty="0"/>
              <a:t>Unbalanced work and family life</a:t>
            </a:r>
          </a:p>
          <a:p>
            <a:pPr marL="635691" lvl="1" indent="-173370">
              <a:buFont typeface="Arial" panose="020B0604020202020204" pitchFamily="34" charset="0"/>
              <a:buChar char="•"/>
            </a:pPr>
            <a:r>
              <a:rPr lang="en-US" dirty="0"/>
              <a:t>In short bursts stress can help increase productivity or maintain focus</a:t>
            </a:r>
          </a:p>
          <a:p>
            <a:pPr marL="635691" lvl="1" indent="-173370">
              <a:buFont typeface="Arial" panose="020B0604020202020204" pitchFamily="34" charset="0"/>
              <a:buChar char="•"/>
            </a:pPr>
            <a:r>
              <a:rPr lang="en-US" dirty="0"/>
              <a:t>Chronic stress can contribute to health problems like high blood pressure and heart disease</a:t>
            </a:r>
          </a:p>
          <a:p>
            <a:pPr marL="462321" lvl="1"/>
            <a:endParaRPr lang="en-US" dirty="0"/>
          </a:p>
          <a:p>
            <a:pPr marL="635691" lvl="1" indent="-173370">
              <a:buFont typeface="Wingdings" panose="05000000000000000000" pitchFamily="2" charset="2"/>
              <a:buChar char="q"/>
            </a:pPr>
            <a:r>
              <a:rPr lang="en-US" dirty="0"/>
              <a:t>Stress is very common, most of us cannot escape it</a:t>
            </a:r>
          </a:p>
          <a:p>
            <a:pPr marL="635691" lvl="1" indent="-173370">
              <a:buFont typeface="Wingdings" panose="05000000000000000000" pitchFamily="2" charset="2"/>
              <a:buChar char="q"/>
            </a:pPr>
            <a:r>
              <a:rPr lang="en-US" dirty="0"/>
              <a:t>More than three-quarters of adults report symptoms of stress, including headaches, tiredness or sleeping problems (American Psychological Association, 2019)</a:t>
            </a:r>
          </a:p>
          <a:p>
            <a:pPr marL="635691" lvl="1" indent="-173370">
              <a:buFont typeface="Wingdings" panose="05000000000000000000" pitchFamily="2" charset="2"/>
              <a:buChar char="q"/>
            </a:pPr>
            <a:r>
              <a:rPr lang="en-US" dirty="0"/>
              <a:t>80% of US workers say they experience stress on the job (American Institute of Stress)</a:t>
            </a:r>
          </a:p>
          <a:p>
            <a:pPr marL="462321" lvl="1"/>
            <a:endParaRPr lang="en-US" dirty="0"/>
          </a:p>
          <a:p>
            <a:pPr marL="635691" lvl="1" indent="-173370">
              <a:buFont typeface="Wingdings" panose="05000000000000000000" pitchFamily="2" charset="2"/>
              <a:buChar char="q"/>
            </a:pPr>
            <a:endParaRPr lang="en-US" dirty="0"/>
          </a:p>
          <a:p>
            <a:pPr marL="462321" lvl="1"/>
            <a:endParaRPr lang="en-US" dirty="0"/>
          </a:p>
        </p:txBody>
      </p:sp>
      <p:sp>
        <p:nvSpPr>
          <p:cNvPr id="4" name="Slide Number Placeholder 3"/>
          <p:cNvSpPr>
            <a:spLocks noGrp="1"/>
          </p:cNvSpPr>
          <p:nvPr>
            <p:ph type="sldNum" sz="quarter" idx="5"/>
          </p:nvPr>
        </p:nvSpPr>
        <p:spPr/>
        <p:txBody>
          <a:bodyPr/>
          <a:lstStyle/>
          <a:p>
            <a:fld id="{50F8D147-2A82-4060-B09A-F9F255203FBD}" type="slidenum">
              <a:rPr lang="en-US" smtClean="0"/>
              <a:t>3</a:t>
            </a:fld>
            <a:endParaRPr lang="en-US"/>
          </a:p>
        </p:txBody>
      </p:sp>
    </p:spTree>
    <p:extLst>
      <p:ext uri="{BB962C8B-B14F-4D97-AF65-F5344CB8AC3E}">
        <p14:creationId xmlns:p14="http://schemas.microsoft.com/office/powerpoint/2010/main" val="3378202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You only get 24 hours-1,440 minutes and 86,400 seconds each day.</a:t>
            </a:r>
          </a:p>
          <a:p>
            <a:endParaRPr lang="en-US" dirty="0"/>
          </a:p>
          <a:p>
            <a:pPr marL="173370" indent="-173370">
              <a:buFont typeface="Arial" panose="020B0604020202020204" pitchFamily="34" charset="0"/>
              <a:buChar char="•"/>
            </a:pPr>
            <a:r>
              <a:rPr lang="en-US" dirty="0"/>
              <a:t>Self-analysis, planning, evaluation and self control</a:t>
            </a:r>
          </a:p>
        </p:txBody>
      </p:sp>
      <p:sp>
        <p:nvSpPr>
          <p:cNvPr id="4" name="Slide Number Placeholder 3"/>
          <p:cNvSpPr>
            <a:spLocks noGrp="1"/>
          </p:cNvSpPr>
          <p:nvPr>
            <p:ph type="sldNum" sz="quarter" idx="5"/>
          </p:nvPr>
        </p:nvSpPr>
        <p:spPr/>
        <p:txBody>
          <a:bodyPr/>
          <a:lstStyle/>
          <a:p>
            <a:fld id="{50F8D147-2A82-4060-B09A-F9F255203FBD}" type="slidenum">
              <a:rPr lang="en-US" smtClean="0"/>
              <a:t>30</a:t>
            </a:fld>
            <a:endParaRPr lang="en-US"/>
          </a:p>
        </p:txBody>
      </p:sp>
    </p:spTree>
    <p:extLst>
      <p:ext uri="{BB962C8B-B14F-4D97-AF65-F5344CB8AC3E}">
        <p14:creationId xmlns:p14="http://schemas.microsoft.com/office/powerpoint/2010/main" val="417114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r>
              <a:rPr lang="en-US" dirty="0"/>
              <a:t>Adriana</a:t>
            </a:r>
          </a:p>
          <a:p>
            <a:endParaRPr lang="en-US" b="1" u="sng" dirty="0"/>
          </a:p>
          <a:p>
            <a:r>
              <a:rPr lang="en-US" b="1" u="sng" dirty="0"/>
              <a:t>Key Points</a:t>
            </a:r>
          </a:p>
          <a:p>
            <a:pPr marL="182075" indent="-182075">
              <a:buFont typeface="Arial" panose="020B0604020202020204" pitchFamily="34" charset="0"/>
              <a:buChar char="•"/>
            </a:pPr>
            <a:r>
              <a:rPr lang="en-US" baseline="0" dirty="0"/>
              <a:t>Each person who is affected by stress may respond physically, mentally or emotionally in different ways to such pressures. Conducting regular “self-checks” is important to be aware of your own experience with stress and what steps you can take to stay out of the “high stress” zone. </a:t>
            </a:r>
          </a:p>
          <a:p>
            <a:pPr marL="182075" indent="-182075">
              <a:buFont typeface="Arial" panose="020B0604020202020204" pitchFamily="34" charset="0"/>
              <a:buChar char="•"/>
            </a:pPr>
            <a:r>
              <a:rPr lang="en-US" b="1" u="sng" baseline="0" dirty="0"/>
              <a:t>Personal application</a:t>
            </a:r>
            <a:r>
              <a:rPr lang="en-US" b="0" u="none" baseline="0" dirty="0"/>
              <a:t> – Have participants privately assess where they might be in the “Stress Zone” on a scale of 1 to 10. </a:t>
            </a:r>
          </a:p>
          <a:p>
            <a:pPr marL="182075" indent="-182075">
              <a:buFont typeface="Arial" panose="020B0604020202020204" pitchFamily="34" charset="0"/>
              <a:buChar char="•"/>
            </a:pPr>
            <a:r>
              <a:rPr lang="en-US" b="0" u="none" baseline="0" dirty="0"/>
              <a:t>We can add another activity if we have time – a table to measure levels of stress </a:t>
            </a:r>
            <a:endParaRPr lang="en-US" b="1" u="sng"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A78FB68D-840E-4D44-AB00-09C87FF60840}" type="slidenum">
              <a:rPr lang="en-US" smtClean="0"/>
              <a:t>4</a:t>
            </a:fld>
            <a:endParaRPr lang="en-US"/>
          </a:p>
        </p:txBody>
      </p:sp>
    </p:spTree>
    <p:extLst>
      <p:ext uri="{BB962C8B-B14F-4D97-AF65-F5344CB8AC3E}">
        <p14:creationId xmlns:p14="http://schemas.microsoft.com/office/powerpoint/2010/main" val="4022946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Andrea</a:t>
            </a:r>
          </a:p>
          <a:p>
            <a:r>
              <a:rPr lang="en-US" b="1" u="sng" dirty="0"/>
              <a:t>Key Points</a:t>
            </a:r>
          </a:p>
          <a:p>
            <a:pPr marL="182075" indent="-182075" defTabSz="957281">
              <a:buFont typeface="Arial" panose="020B0604020202020204" pitchFamily="34" charset="0"/>
              <a:buChar char="•"/>
              <a:defRPr/>
            </a:pPr>
            <a:r>
              <a:rPr lang="en-US" b="1" u="sng" dirty="0"/>
              <a:t>Discussion activity</a:t>
            </a:r>
            <a:r>
              <a:rPr lang="en-US" b="0" u="none" dirty="0"/>
              <a:t> – What are some of the unique pressures that occur in your lives that </a:t>
            </a:r>
            <a:r>
              <a:rPr lang="en-US" b="0" u="none" baseline="0" dirty="0"/>
              <a:t>result in feeling stressed? </a:t>
            </a:r>
            <a:r>
              <a:rPr lang="en-US" b="0" i="1" u="none" baseline="0" dirty="0"/>
              <a:t>Allow participants to respond and share some ideas </a:t>
            </a:r>
            <a:r>
              <a:rPr lang="en-US" b="1" i="1" u="none" baseline="0" dirty="0"/>
              <a:t>before</a:t>
            </a:r>
            <a:r>
              <a:rPr lang="en-US" b="0" i="1" u="none" baseline="0" dirty="0"/>
              <a:t> you progress the slide show to the remaining items on the slide (examples). </a:t>
            </a:r>
          </a:p>
          <a:p>
            <a:pPr marL="182075" indent="-182075" defTabSz="957281">
              <a:buFont typeface="Arial" panose="020B0604020202020204" pitchFamily="34" charset="0"/>
              <a:buChar char="•"/>
              <a:defRPr/>
            </a:pPr>
            <a:r>
              <a:rPr lang="en-US" b="0" i="0" u="none" baseline="0" dirty="0"/>
              <a:t>Some of the pressures that occur in your life are unique and beyond your control, which can be difficult and lead to feelings of frustration. Because of this pattern, focusing on what you </a:t>
            </a:r>
            <a:r>
              <a:rPr lang="en-US" b="1" i="0" u="none" baseline="0" dirty="0"/>
              <a:t>can do</a:t>
            </a:r>
            <a:r>
              <a:rPr lang="en-US" b="0" i="0" u="none" baseline="0" dirty="0"/>
              <a:t> to control how you respond to stressful conditions is important. </a:t>
            </a:r>
            <a:endParaRPr lang="en-US" b="1" i="0" u="sng" dirty="0"/>
          </a:p>
          <a:p>
            <a:pPr marL="182075" indent="-182075">
              <a:buFont typeface="Arial" panose="020B0604020202020204" pitchFamily="34" charset="0"/>
              <a:buChar char="•"/>
            </a:pPr>
            <a:r>
              <a:rPr lang="en-US" dirty="0"/>
              <a:t>Stresses can come from many directions, including:</a:t>
            </a:r>
          </a:p>
          <a:p>
            <a:pPr marL="667608" lvl="1" indent="-182075">
              <a:buFont typeface="Arial" panose="020B0604020202020204" pitchFamily="34" charset="0"/>
              <a:buChar char="•"/>
            </a:pPr>
            <a:r>
              <a:rPr lang="en-US" dirty="0"/>
              <a:t>Responding quickly to a crisis or news story – deadlines  </a:t>
            </a:r>
          </a:p>
          <a:p>
            <a:pPr marL="667608" lvl="1" indent="-182075">
              <a:buFont typeface="Arial" panose="020B0604020202020204" pitchFamily="34" charset="0"/>
              <a:buChar char="•"/>
            </a:pPr>
            <a:r>
              <a:rPr lang="en-US" dirty="0"/>
              <a:t>Work demands and obligations</a:t>
            </a:r>
            <a:endParaRPr lang="en-US" baseline="0" dirty="0"/>
          </a:p>
          <a:p>
            <a:pPr marL="667608" lvl="1" indent="-182075">
              <a:buFont typeface="Arial" panose="020B0604020202020204" pitchFamily="34" charset="0"/>
              <a:buChar char="•"/>
            </a:pPr>
            <a:r>
              <a:rPr lang="en-US" baseline="0" dirty="0"/>
              <a:t>Difficulty with spouse, children or parents</a:t>
            </a:r>
          </a:p>
          <a:p>
            <a:pPr marL="667608" lvl="1" indent="-182075">
              <a:buFont typeface="Arial" panose="020B0604020202020204" pitchFamily="34" charset="0"/>
              <a:buChar char="•"/>
            </a:pPr>
            <a:r>
              <a:rPr lang="en-US" baseline="0" dirty="0"/>
              <a:t>Long hours, fatigue, getting worn out</a:t>
            </a:r>
          </a:p>
          <a:p>
            <a:pPr marL="667608" lvl="1" indent="-182075">
              <a:buFont typeface="Arial" panose="020B0604020202020204" pitchFamily="34" charset="0"/>
              <a:buChar char="•"/>
            </a:pPr>
            <a:r>
              <a:rPr lang="en-US" baseline="0" dirty="0"/>
              <a:t>Meeting with the public, officials</a:t>
            </a:r>
          </a:p>
          <a:p>
            <a:pPr marL="667608" lvl="1" indent="-182075">
              <a:buFont typeface="Arial" panose="020B0604020202020204" pitchFamily="34" charset="0"/>
              <a:buChar char="•"/>
            </a:pPr>
            <a:r>
              <a:rPr lang="en-US" baseline="0" dirty="0"/>
              <a:t>Conflict with family, partners, employees or others</a:t>
            </a:r>
          </a:p>
          <a:p>
            <a:pPr marL="667608" lvl="1" indent="-182075">
              <a:buFont typeface="Arial" panose="020B0604020202020204" pitchFamily="34" charset="0"/>
              <a:buChar char="•"/>
            </a:pPr>
            <a:r>
              <a:rPr lang="en-US" baseline="0" dirty="0"/>
              <a:t>Physical or mental health concerns</a:t>
            </a:r>
          </a:p>
          <a:p>
            <a:pPr marL="667608" lvl="1" indent="-182075">
              <a:buFont typeface="Arial" panose="020B0604020202020204" pitchFamily="34" charset="0"/>
              <a:buChar char="•"/>
            </a:pPr>
            <a:r>
              <a:rPr lang="en-US" baseline="0" dirty="0"/>
              <a:t>Making ends meet </a:t>
            </a:r>
          </a:p>
          <a:p>
            <a:pPr marL="485534" lvl="1"/>
            <a:endParaRPr lang="en-US" dirty="0"/>
          </a:p>
        </p:txBody>
      </p:sp>
      <p:sp>
        <p:nvSpPr>
          <p:cNvPr id="4" name="Slide Number Placeholder 3"/>
          <p:cNvSpPr>
            <a:spLocks noGrp="1"/>
          </p:cNvSpPr>
          <p:nvPr>
            <p:ph type="sldNum" sz="quarter" idx="10"/>
          </p:nvPr>
        </p:nvSpPr>
        <p:spPr/>
        <p:txBody>
          <a:bodyPr/>
          <a:lstStyle/>
          <a:p>
            <a:fld id="{A78FB68D-840E-4D44-AB00-09C87FF60840}" type="slidenum">
              <a:rPr lang="en-US" smtClean="0"/>
              <a:t>5</a:t>
            </a:fld>
            <a:endParaRPr lang="en-US"/>
          </a:p>
        </p:txBody>
      </p:sp>
    </p:spTree>
    <p:extLst>
      <p:ext uri="{BB962C8B-B14F-4D97-AF65-F5344CB8AC3E}">
        <p14:creationId xmlns:p14="http://schemas.microsoft.com/office/powerpoint/2010/main" val="360776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Andrea</a:t>
            </a:r>
          </a:p>
          <a:p>
            <a:pPr marL="179490" indent="-179490">
              <a:buFont typeface="Arial" panose="020B0604020202020204" pitchFamily="34" charset="0"/>
              <a:buChar char="•"/>
            </a:pPr>
            <a:r>
              <a:rPr lang="en-US" dirty="0"/>
              <a:t>The juggling act of work, personal and family life can be challenging. Does true balance exist? </a:t>
            </a:r>
          </a:p>
          <a:p>
            <a:pPr marL="179490" indent="-179490">
              <a:buFont typeface="Arial" panose="020B0604020202020204" pitchFamily="34" charset="0"/>
              <a:buChar char="•"/>
            </a:pPr>
            <a:r>
              <a:rPr lang="en-US" dirty="0"/>
              <a:t>To find peace in the balancing process, time management is a very important skill.</a:t>
            </a:r>
          </a:p>
          <a:p>
            <a:pPr marL="179490" indent="-179490">
              <a:buFont typeface="Arial" panose="020B0604020202020204" pitchFamily="34" charset="0"/>
              <a:buChar char="•"/>
            </a:pPr>
            <a:r>
              <a:rPr lang="en-US" dirty="0"/>
              <a:t>We are often juggling lots of things -- work, family, volunteering, community events.</a:t>
            </a:r>
          </a:p>
          <a:p>
            <a:pPr marL="179490" indent="-179490">
              <a:buFont typeface="Arial" panose="020B0604020202020204" pitchFamily="34" charset="0"/>
              <a:buChar char="•"/>
            </a:pPr>
            <a:r>
              <a:rPr lang="en-US" dirty="0"/>
              <a:t>Today we will offer you some tools for your wellness toolbox and will focus on how to manage the juggling act and find work/life balance, how to be an effective team member at home and at work, and how to clearly and effectively communicate to avoid stressful situations.</a:t>
            </a:r>
          </a:p>
          <a:p>
            <a:endParaRPr lang="en-US" dirty="0"/>
          </a:p>
        </p:txBody>
      </p:sp>
      <p:sp>
        <p:nvSpPr>
          <p:cNvPr id="4" name="Slide Number Placeholder 3"/>
          <p:cNvSpPr>
            <a:spLocks noGrp="1"/>
          </p:cNvSpPr>
          <p:nvPr>
            <p:ph type="sldNum" sz="quarter" idx="5"/>
          </p:nvPr>
        </p:nvSpPr>
        <p:spPr/>
        <p:txBody>
          <a:bodyPr/>
          <a:lstStyle/>
          <a:p>
            <a:fld id="{50F8D147-2A82-4060-B09A-F9F255203FBD}" type="slidenum">
              <a:rPr lang="en-US" smtClean="0"/>
              <a:t>6</a:t>
            </a:fld>
            <a:endParaRPr lang="en-US"/>
          </a:p>
        </p:txBody>
      </p:sp>
    </p:spTree>
    <p:extLst>
      <p:ext uri="{BB962C8B-B14F-4D97-AF65-F5344CB8AC3E}">
        <p14:creationId xmlns:p14="http://schemas.microsoft.com/office/powerpoint/2010/main" val="136512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r>
              <a:rPr lang="en-US" dirty="0"/>
              <a:t>Adriana</a:t>
            </a:r>
          </a:p>
          <a:p>
            <a:pPr defTabSz="924641"/>
            <a:endParaRPr lang="en-US" dirty="0"/>
          </a:p>
          <a:p>
            <a:endParaRPr lang="en-US" dirty="0"/>
          </a:p>
          <a:p>
            <a:pPr marL="179490" indent="-179490">
              <a:buFont typeface="Arial" panose="020B0604020202020204" pitchFamily="34" charset="0"/>
              <a:buChar char="•"/>
            </a:pPr>
            <a:r>
              <a:rPr lang="en-US" dirty="0"/>
              <a:t>What is balance? </a:t>
            </a:r>
          </a:p>
          <a:p>
            <a:pPr marL="179490" indent="-179490">
              <a:buFont typeface="Arial" panose="020B0604020202020204" pitchFamily="34" charset="0"/>
              <a:buChar char="•"/>
            </a:pPr>
            <a:r>
              <a:rPr lang="en-US" dirty="0"/>
              <a:t>Do we need to have equal parts to feel balance? How do we balance different aspects of our lives? </a:t>
            </a:r>
          </a:p>
          <a:p>
            <a:pPr marL="179490" indent="-179490">
              <a:buFont typeface="Arial" panose="020B0604020202020204" pitchFamily="34" charset="0"/>
              <a:buChar char="•"/>
            </a:pPr>
            <a:r>
              <a:rPr lang="en-US" dirty="0"/>
              <a:t>Does it stress us not to find balance? Maybe we experience burnout?</a:t>
            </a:r>
          </a:p>
        </p:txBody>
      </p:sp>
      <p:sp>
        <p:nvSpPr>
          <p:cNvPr id="4" name="Slide Number Placeholder 3"/>
          <p:cNvSpPr>
            <a:spLocks noGrp="1"/>
          </p:cNvSpPr>
          <p:nvPr>
            <p:ph type="sldNum" sz="quarter" idx="5"/>
          </p:nvPr>
        </p:nvSpPr>
        <p:spPr/>
        <p:txBody>
          <a:bodyPr/>
          <a:lstStyle/>
          <a:p>
            <a:fld id="{50F8D147-2A82-4060-B09A-F9F255203FBD}" type="slidenum">
              <a:rPr lang="en-US" smtClean="0"/>
              <a:t>7</a:t>
            </a:fld>
            <a:endParaRPr lang="en-US"/>
          </a:p>
        </p:txBody>
      </p:sp>
    </p:spTree>
    <p:extLst>
      <p:ext uri="{BB962C8B-B14F-4D97-AF65-F5344CB8AC3E}">
        <p14:creationId xmlns:p14="http://schemas.microsoft.com/office/powerpoint/2010/main" val="417275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r>
              <a:rPr lang="en-US" dirty="0"/>
              <a:t>Adriana</a:t>
            </a:r>
          </a:p>
          <a:p>
            <a:endParaRPr lang="en-US" b="1" u="sng" dirty="0"/>
          </a:p>
          <a:p>
            <a:r>
              <a:rPr lang="en-US" b="1" u="sng" dirty="0"/>
              <a:t>Key Points</a:t>
            </a:r>
          </a:p>
          <a:p>
            <a:pPr marL="173370" indent="-173370">
              <a:buFont typeface="Arial" panose="020B0604020202020204" pitchFamily="34" charset="0"/>
              <a:buChar char="•"/>
            </a:pPr>
            <a:r>
              <a:rPr lang="en-US" b="1" u="sng" dirty="0"/>
              <a:t>Activity – Question to Explore</a:t>
            </a:r>
            <a:r>
              <a:rPr lang="en-US" b="1" u="none" dirty="0"/>
              <a:t>:</a:t>
            </a:r>
            <a:r>
              <a:rPr lang="en-US" b="0" u="none" dirty="0"/>
              <a:t> First, advance only to the question activity and ask participants to identify key personal resources or assets they depend on for daily functioning and productivity. Next, introduce the idea that </a:t>
            </a:r>
            <a:r>
              <a:rPr lang="en-US" b="1" u="none" dirty="0"/>
              <a:t>health is the most important asset for an individual to function and be resilient. </a:t>
            </a:r>
            <a:r>
              <a:rPr lang="en-US" b="0" u="none" dirty="0"/>
              <a:t>Then proceed to the next points on the slide.    </a:t>
            </a:r>
            <a:endParaRPr lang="en-US" b="0" u="sng" dirty="0"/>
          </a:p>
          <a:p>
            <a:pPr marL="173370" indent="-173370">
              <a:buFont typeface="Arial" panose="020B0604020202020204" pitchFamily="34" charset="0"/>
              <a:buChar char="•"/>
            </a:pPr>
            <a:r>
              <a:rPr lang="en-US" dirty="0"/>
              <a:t>Among all the assets in a person’s life, such as money, shelter, food, or other items, the health of the individual involved and quality of their relationships are the most important assets to consider, though they may not typically be listed as assets. </a:t>
            </a:r>
          </a:p>
          <a:p>
            <a:pPr marL="173370" indent="-173370">
              <a:buFont typeface="Arial" panose="020B0604020202020204" pitchFamily="34" charset="0"/>
              <a:buChar char="•"/>
            </a:pPr>
            <a:r>
              <a:rPr lang="en-US" dirty="0"/>
              <a:t>If health and quality of relationships are the most important assets in a person’s life, then health and wellness of individuals needs to be the most important priority in managing one’s life and challenges. You need to develop a good plan to manage and improve health. </a:t>
            </a:r>
          </a:p>
          <a:p>
            <a:pPr marL="173370" indent="-173370">
              <a:buFont typeface="Arial" panose="020B0604020202020204" pitchFamily="34" charset="0"/>
              <a:buChar char="•"/>
            </a:pPr>
            <a:r>
              <a:rPr lang="en-US" dirty="0"/>
              <a:t>Good stress management and pursuing health is good life management!  </a:t>
            </a:r>
          </a:p>
          <a:p>
            <a:endParaRPr lang="en-US" dirty="0"/>
          </a:p>
        </p:txBody>
      </p:sp>
      <p:sp>
        <p:nvSpPr>
          <p:cNvPr id="4" name="Slide Number Placeholder 3"/>
          <p:cNvSpPr>
            <a:spLocks noGrp="1"/>
          </p:cNvSpPr>
          <p:nvPr>
            <p:ph type="sldNum" sz="quarter" idx="5"/>
          </p:nvPr>
        </p:nvSpPr>
        <p:spPr/>
        <p:txBody>
          <a:bodyPr/>
          <a:lstStyle/>
          <a:p>
            <a:fld id="{A78FB68D-840E-4D44-AB00-09C87FF60840}" type="slidenum">
              <a:rPr lang="en-US" smtClean="0"/>
              <a:t>8</a:t>
            </a:fld>
            <a:endParaRPr lang="en-US"/>
          </a:p>
        </p:txBody>
      </p:sp>
    </p:spTree>
    <p:extLst>
      <p:ext uri="{BB962C8B-B14F-4D97-AF65-F5344CB8AC3E}">
        <p14:creationId xmlns:p14="http://schemas.microsoft.com/office/powerpoint/2010/main" val="3453336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Andrea</a:t>
            </a:r>
          </a:p>
          <a:p>
            <a:pPr marL="0" indent="0">
              <a:buFont typeface="Arial" panose="020B0604020202020204" pitchFamily="34" charset="0"/>
              <a:buNone/>
            </a:pPr>
            <a:r>
              <a:rPr lang="en-US" dirty="0"/>
              <a:t>If your health is an important priority and a main asset in your life, then you need to take care of yourself so you can take care of others, both at home and at work.  </a:t>
            </a:r>
          </a:p>
          <a:p>
            <a:pPr marL="173370" indent="-173370">
              <a:buFont typeface="Arial" panose="020B0604020202020204" pitchFamily="34" charset="0"/>
              <a:buChar char="•"/>
            </a:pPr>
            <a:r>
              <a:rPr lang="en-US" dirty="0"/>
              <a:t>Ask yourself these questions:</a:t>
            </a:r>
          </a:p>
          <a:p>
            <a:pPr marL="635691" lvl="1" indent="-173370">
              <a:buFont typeface="Arial" panose="020B0604020202020204" pitchFamily="34" charset="0"/>
              <a:buChar char="•"/>
            </a:pPr>
            <a:r>
              <a:rPr lang="en-US" dirty="0"/>
              <a:t>Is your “check engine” stress light on? </a:t>
            </a:r>
          </a:p>
          <a:p>
            <a:pPr marL="635691" lvl="1" indent="-173370">
              <a:buFont typeface="Arial" panose="020B0604020202020204" pitchFamily="34" charset="0"/>
              <a:buChar char="•"/>
            </a:pPr>
            <a:r>
              <a:rPr lang="en-US" dirty="0"/>
              <a:t>Are you running at a full battery or is your energy drained? </a:t>
            </a:r>
          </a:p>
          <a:p>
            <a:pPr marL="173370" indent="-173370">
              <a:buFont typeface="Arial" panose="020B0604020202020204" pitchFamily="34" charset="0"/>
              <a:buChar char="•"/>
            </a:pPr>
            <a:r>
              <a:rPr lang="en-US" dirty="0"/>
              <a:t>Monitor your own dashboard – prioritize your daily needs. Just like the light on the dashboard of the car tells us that we are running low on oil or the battery power is low, we need to make sure we pay attention to our needs. You must add </a:t>
            </a:r>
            <a:r>
              <a:rPr lang="en-US" b="1" dirty="0"/>
              <a:t>you </a:t>
            </a:r>
            <a:r>
              <a:rPr lang="en-US" b="0" dirty="0"/>
              <a:t>to the list of people that you need to monitor. Take time and write down your maintenance plan for your own health: what is important today, tomorrow, next week. Plan, be proactive.</a:t>
            </a:r>
          </a:p>
          <a:p>
            <a:pPr marL="173370" indent="-17337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50F8D147-2A82-4060-B09A-F9F255203FBD}" type="slidenum">
              <a:rPr lang="en-US" smtClean="0"/>
              <a:t>9</a:t>
            </a:fld>
            <a:endParaRPr lang="en-US"/>
          </a:p>
        </p:txBody>
      </p:sp>
    </p:spTree>
    <p:extLst>
      <p:ext uri="{BB962C8B-B14F-4D97-AF65-F5344CB8AC3E}">
        <p14:creationId xmlns:p14="http://schemas.microsoft.com/office/powerpoint/2010/main" val="1390108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5160972"/>
            <a:ext cx="9144000" cy="1417638"/>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userDrawn="1"/>
        </p:nvSpPr>
        <p:spPr>
          <a:xfrm>
            <a:off x="0" y="0"/>
            <a:ext cx="9144000" cy="4866724"/>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1374" y="5265839"/>
            <a:ext cx="4141251" cy="1197378"/>
          </a:xfrm>
          <a:prstGeom prst="rect">
            <a:avLst/>
          </a:prstGeom>
        </p:spPr>
      </p:pic>
      <p:sp>
        <p:nvSpPr>
          <p:cNvPr id="2" name="Title 1"/>
          <p:cNvSpPr>
            <a:spLocks noGrp="1"/>
          </p:cNvSpPr>
          <p:nvPr>
            <p:ph type="ctrTitle"/>
          </p:nvPr>
        </p:nvSpPr>
        <p:spPr>
          <a:xfrm>
            <a:off x="685800" y="1011797"/>
            <a:ext cx="7772400" cy="1470025"/>
          </a:xfrm>
        </p:spPr>
        <p:txBody>
          <a:bodyPr/>
          <a:lstStyle>
            <a:lvl1pPr>
              <a:defRPr>
                <a:solidFill>
                  <a:srgbClr val="004D39"/>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678792"/>
            <a:ext cx="6400800" cy="925459"/>
          </a:xfrm>
        </p:spPr>
        <p:txBody>
          <a:bodyPr/>
          <a:lstStyle>
            <a:lvl1pPr marL="0" indent="0" algn="ctr">
              <a:buNone/>
              <a:defRPr>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p:txBody>
          <a:bodyPr/>
          <a:lstStyle>
            <a:lvl1pPr>
              <a:defRPr/>
            </a:lvl1pPr>
          </a:lstStyle>
          <a:p>
            <a:pPr>
              <a:defRPr/>
            </a:pPr>
            <a:fld id="{290E6626-6570-4F27-95DF-790DF59BA2E7}" type="datetime1">
              <a:rPr lang="en-US"/>
              <a:pPr>
                <a:defRPr/>
              </a:pPr>
              <a:t>5/10/2024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146C7CD-A354-4D53-8799-1C2964237D4D}" type="slidenum">
              <a:rPr lang="en-US" altLang="en-US"/>
              <a:pPr/>
              <a:t>‹#›</a:t>
            </a:fld>
            <a:endParaRPr lang="en-US" altLang="en-US"/>
          </a:p>
        </p:txBody>
      </p:sp>
      <p:sp>
        <p:nvSpPr>
          <p:cNvPr id="10" name="Freeform 9"/>
          <p:cNvSpPr/>
          <p:nvPr userDrawn="1"/>
        </p:nvSpPr>
        <p:spPr>
          <a:xfrm>
            <a:off x="8663503" y="5161221"/>
            <a:ext cx="848741" cy="1419486"/>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userDrawn="1"/>
        </p:nvSpPr>
        <p:spPr>
          <a:xfrm>
            <a:off x="8215067" y="5161221"/>
            <a:ext cx="848741" cy="1419486"/>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3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3" name="Rectangle 12"/>
          <p:cNvSpPr/>
          <p:nvPr userDrawn="1"/>
        </p:nvSpPr>
        <p:spPr>
          <a:xfrm>
            <a:off x="0" y="6306877"/>
            <a:ext cx="9144000" cy="551122"/>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p:cNvSpPr/>
          <p:nvPr userDrawn="1"/>
        </p:nvSpPr>
        <p:spPr>
          <a:xfrm>
            <a:off x="8912884"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a:off x="8713829"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0"/>
            <a:ext cx="9144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a:solidFill>
                  <a:srgbClr val="004D39"/>
                </a:solidFill>
                <a:latin typeface="Arial" pitchFamily="34" charset="0"/>
                <a:cs typeface="Arial"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6A15843B-3EE5-4850-930C-F5C2CB97154D}" type="datetime1">
              <a:rPr lang="en-US"/>
              <a:pPr>
                <a:defRPr/>
              </a:pPr>
              <a:t>5/10/2024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23045E4-9F98-478F-A4F8-3BDE664EDF1D}" type="slidenum">
              <a:rPr lang="en-US" altLang="en-US"/>
              <a:pPr/>
              <a:t>‹#›</a:t>
            </a:fld>
            <a:endParaRPr lang="en-US" altLang="en-US"/>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62090"/>
            <a:ext cx="1504334" cy="434955"/>
          </a:xfrm>
          <a:prstGeom prst="rect">
            <a:avLst/>
          </a:prstGeom>
        </p:spPr>
      </p:pic>
    </p:spTree>
    <p:extLst>
      <p:ext uri="{BB962C8B-B14F-4D97-AF65-F5344CB8AC3E}">
        <p14:creationId xmlns:p14="http://schemas.microsoft.com/office/powerpoint/2010/main" val="135120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1" name="Rectangle 10"/>
          <p:cNvSpPr/>
          <p:nvPr userDrawn="1"/>
        </p:nvSpPr>
        <p:spPr>
          <a:xfrm>
            <a:off x="0" y="6306877"/>
            <a:ext cx="9144000" cy="551122"/>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Freeform 11"/>
          <p:cNvSpPr/>
          <p:nvPr userDrawn="1"/>
        </p:nvSpPr>
        <p:spPr>
          <a:xfrm>
            <a:off x="8912884"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a:off x="8713829"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553200" y="-1"/>
            <a:ext cx="2590800" cy="6257925"/>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629400" y="274638"/>
            <a:ext cx="2057400" cy="5851525"/>
          </a:xfrm>
        </p:spPr>
        <p:txBody>
          <a:bodyPr vert="eaVert"/>
          <a:lstStyle>
            <a:lvl1pPr>
              <a:defRPr>
                <a:solidFill>
                  <a:srgbClr val="004D39"/>
                </a:solidFill>
                <a:latin typeface="Arial" pitchFamily="34" charset="0"/>
                <a:cs typeface="Arial"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B4133CC6-5D24-4BCF-8D97-62DEF7ED59C8}" type="datetime1">
              <a:rPr lang="en-US"/>
              <a:pPr>
                <a:defRPr/>
              </a:pPr>
              <a:t>5/10/2024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F0F6D94-7B4E-47E9-B70A-05B323B216A4}" type="slidenum">
              <a:rPr lang="en-US" altLang="en-US"/>
              <a:pPr/>
              <a:t>‹#›</a:t>
            </a:fld>
            <a:endParaRPr lang="en-US" alt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62090"/>
            <a:ext cx="1504334" cy="434955"/>
          </a:xfrm>
          <a:prstGeom prst="rect">
            <a:avLst/>
          </a:prstGeom>
        </p:spPr>
      </p:pic>
    </p:spTree>
    <p:extLst>
      <p:ext uri="{BB962C8B-B14F-4D97-AF65-F5344CB8AC3E}">
        <p14:creationId xmlns:p14="http://schemas.microsoft.com/office/powerpoint/2010/main" val="325998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p:cNvSpPr/>
          <p:nvPr userDrawn="1"/>
        </p:nvSpPr>
        <p:spPr>
          <a:xfrm>
            <a:off x="0" y="6306877"/>
            <a:ext cx="9144000" cy="551122"/>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p:cNvSpPr/>
          <p:nvPr userDrawn="1"/>
        </p:nvSpPr>
        <p:spPr>
          <a:xfrm>
            <a:off x="8912884"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a:off x="8713829"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p:cNvSpPr>
            <a:spLocks noGrp="1"/>
          </p:cNvSpPr>
          <p:nvPr>
            <p:ph type="dt" sz="half" idx="10"/>
          </p:nvPr>
        </p:nvSpPr>
        <p:spPr/>
        <p:txBody>
          <a:bodyPr/>
          <a:lstStyle>
            <a:lvl1pPr>
              <a:defRPr/>
            </a:lvl1pPr>
          </a:lstStyle>
          <a:p>
            <a:pPr>
              <a:defRPr/>
            </a:pPr>
            <a:fld id="{CAF348C1-52B1-4BBE-8714-DF6BCEC31BF3}" type="datetime1">
              <a:rPr lang="en-US"/>
              <a:pPr>
                <a:defRPr/>
              </a:pPr>
              <a:t>5/10/2024</a:t>
            </a:fld>
            <a:endParaRPr lang="en-US" dirty="0"/>
          </a:p>
        </p:txBody>
      </p:sp>
      <p:sp>
        <p:nvSpPr>
          <p:cNvPr id="9" name="Rectangle 8"/>
          <p:cNvSpPr/>
          <p:nvPr userDrawn="1"/>
        </p:nvSpPr>
        <p:spPr>
          <a:xfrm>
            <a:off x="0" y="0"/>
            <a:ext cx="9144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a:solidFill>
                  <a:srgbClr val="004D39"/>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760491D-0C59-4D9C-8DD3-90DA2603D409}" type="slidenum">
              <a:rPr lang="en-US" altLang="en-US"/>
              <a:pPr/>
              <a:t>‹#›</a:t>
            </a:fld>
            <a:endParaRPr lang="en-US" alt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62090"/>
            <a:ext cx="1504334" cy="434955"/>
          </a:xfrm>
          <a:prstGeom prst="rect">
            <a:avLst/>
          </a:prstGeom>
        </p:spPr>
      </p:pic>
    </p:spTree>
    <p:extLst>
      <p:ext uri="{BB962C8B-B14F-4D97-AF65-F5344CB8AC3E}">
        <p14:creationId xmlns:p14="http://schemas.microsoft.com/office/powerpoint/2010/main" val="325266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0" y="4371975"/>
            <a:ext cx="9144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Freeform 9"/>
          <p:cNvSpPr/>
          <p:nvPr userDrawn="1"/>
        </p:nvSpPr>
        <p:spPr>
          <a:xfrm>
            <a:off x="8663503" y="4371975"/>
            <a:ext cx="848741" cy="1419486"/>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userDrawn="1"/>
        </p:nvSpPr>
        <p:spPr>
          <a:xfrm>
            <a:off x="8215067" y="4371975"/>
            <a:ext cx="848741" cy="1419486"/>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p:spPr>
        <p:txBody>
          <a:bodyPr anchor="t"/>
          <a:lstStyle>
            <a:lvl1pPr algn="l">
              <a:defRPr sz="4000" b="1" cap="all">
                <a:solidFill>
                  <a:srgbClr val="004D39"/>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F9B55C2-DD1A-4C0C-B94A-CCE809674F44}" type="datetime1">
              <a:rPr lang="en-US"/>
              <a:pPr>
                <a:defRPr/>
              </a:pPr>
              <a:t>5/10/2024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F2C9D7-DA2F-4AF7-A5D2-C1F6D829D57B}" type="slidenum">
              <a:rPr lang="en-US" altLang="en-US"/>
              <a:pPr/>
              <a:t>‹#›</a:t>
            </a:fld>
            <a:endParaRPr lang="en-US" alt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31862"/>
            <a:ext cx="1504334" cy="434955"/>
          </a:xfrm>
          <a:prstGeom prst="rect">
            <a:avLst/>
          </a:prstGeom>
        </p:spPr>
      </p:pic>
    </p:spTree>
    <p:extLst>
      <p:ext uri="{BB962C8B-B14F-4D97-AF65-F5344CB8AC3E}">
        <p14:creationId xmlns:p14="http://schemas.microsoft.com/office/powerpoint/2010/main" val="74930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0" y="6306877"/>
            <a:ext cx="9144000" cy="551122"/>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Freeform 14"/>
          <p:cNvSpPr/>
          <p:nvPr userDrawn="1"/>
        </p:nvSpPr>
        <p:spPr>
          <a:xfrm>
            <a:off x="8912884"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userDrawn="1"/>
        </p:nvSpPr>
        <p:spPr>
          <a:xfrm>
            <a:off x="8713829"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0"/>
            <a:ext cx="9144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a:solidFill>
                  <a:srgbClr val="004D39"/>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latin typeface="Arial" pitchFamily="34" charset="0"/>
                <a:cs typeface="Arial" pitchFamily="34" charset="0"/>
              </a:defRPr>
            </a:lvl1pPr>
            <a:lvl2pPr>
              <a:defRPr sz="2400">
                <a:solidFill>
                  <a:srgbClr val="000000"/>
                </a:solidFill>
                <a:latin typeface="Arial" pitchFamily="34" charset="0"/>
                <a:cs typeface="Arial" pitchFamily="34" charset="0"/>
              </a:defRPr>
            </a:lvl2pPr>
            <a:lvl3pPr>
              <a:defRPr sz="2000">
                <a:solidFill>
                  <a:srgbClr val="000000"/>
                </a:solidFill>
                <a:latin typeface="Arial" pitchFamily="34" charset="0"/>
                <a:cs typeface="Arial" pitchFamily="34" charset="0"/>
              </a:defRPr>
            </a:lvl3pPr>
            <a:lvl4pPr>
              <a:defRPr sz="1800">
                <a:solidFill>
                  <a:srgbClr val="000000"/>
                </a:solidFill>
                <a:latin typeface="Arial" pitchFamily="34" charset="0"/>
                <a:cs typeface="Arial" pitchFamily="34" charset="0"/>
              </a:defRPr>
            </a:lvl4pPr>
            <a:lvl5pPr>
              <a:defRPr sz="1800">
                <a:solidFill>
                  <a:srgbClr val="00000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latin typeface="Arial" pitchFamily="34" charset="0"/>
                <a:cs typeface="Arial" pitchFamily="34" charset="0"/>
              </a:defRPr>
            </a:lvl1pPr>
            <a:lvl2pPr>
              <a:defRPr sz="2400">
                <a:solidFill>
                  <a:srgbClr val="000000"/>
                </a:solidFill>
                <a:latin typeface="Arial" pitchFamily="34" charset="0"/>
                <a:cs typeface="Arial" pitchFamily="34" charset="0"/>
              </a:defRPr>
            </a:lvl2pPr>
            <a:lvl3pPr>
              <a:defRPr sz="2000">
                <a:solidFill>
                  <a:srgbClr val="000000"/>
                </a:solidFill>
                <a:latin typeface="Arial" pitchFamily="34" charset="0"/>
                <a:cs typeface="Arial" pitchFamily="34" charset="0"/>
              </a:defRPr>
            </a:lvl3pPr>
            <a:lvl4pPr>
              <a:defRPr sz="1800">
                <a:solidFill>
                  <a:srgbClr val="000000"/>
                </a:solidFill>
                <a:latin typeface="Arial" pitchFamily="34" charset="0"/>
                <a:cs typeface="Arial" pitchFamily="34" charset="0"/>
              </a:defRPr>
            </a:lvl4pPr>
            <a:lvl5pPr>
              <a:defRPr sz="1800">
                <a:solidFill>
                  <a:srgbClr val="00000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vl1pPr>
          </a:lstStyle>
          <a:p>
            <a:pPr>
              <a:defRPr/>
            </a:pPr>
            <a:fld id="{D196097B-27F0-45AF-B7B7-DCFB35ECF2F6}" type="datetime1">
              <a:rPr lang="en-US"/>
              <a:pPr>
                <a:defRPr/>
              </a:pPr>
              <a:t>5/10/2024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57F0C200-8CD5-465B-ACB0-8C97ACD81AF1}" type="slidenum">
              <a:rPr lang="en-US" altLang="en-US"/>
              <a:pPr/>
              <a:t>‹#›</a:t>
            </a:fld>
            <a:endParaRPr lang="en-US" alt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62090"/>
            <a:ext cx="1504334" cy="434955"/>
          </a:xfrm>
          <a:prstGeom prst="rect">
            <a:avLst/>
          </a:prstGeom>
        </p:spPr>
      </p:pic>
    </p:spTree>
    <p:extLst>
      <p:ext uri="{BB962C8B-B14F-4D97-AF65-F5344CB8AC3E}">
        <p14:creationId xmlns:p14="http://schemas.microsoft.com/office/powerpoint/2010/main" val="274584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6" name="Rectangle 15"/>
          <p:cNvSpPr/>
          <p:nvPr userDrawn="1"/>
        </p:nvSpPr>
        <p:spPr>
          <a:xfrm>
            <a:off x="0" y="6306877"/>
            <a:ext cx="9144000" cy="551122"/>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userDrawn="1"/>
        </p:nvSpPr>
        <p:spPr>
          <a:xfrm>
            <a:off x="8912884"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userDrawn="1"/>
        </p:nvSpPr>
        <p:spPr>
          <a:xfrm>
            <a:off x="8713829"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0"/>
            <a:ext cx="9144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defRPr>
                <a:solidFill>
                  <a:srgbClr val="004D39"/>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solidFill>
                  <a:srgbClr val="00000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latin typeface="Arial" pitchFamily="34" charset="0"/>
                <a:cs typeface="Arial" pitchFamily="34" charset="0"/>
              </a:defRPr>
            </a:lvl1pPr>
            <a:lvl2pPr>
              <a:defRPr sz="2000">
                <a:solidFill>
                  <a:srgbClr val="000000"/>
                </a:solidFill>
                <a:latin typeface="Arial" pitchFamily="34" charset="0"/>
                <a:cs typeface="Arial" pitchFamily="34" charset="0"/>
              </a:defRPr>
            </a:lvl2pPr>
            <a:lvl3pPr>
              <a:defRPr sz="1800">
                <a:solidFill>
                  <a:srgbClr val="000000"/>
                </a:solidFill>
                <a:latin typeface="Arial" pitchFamily="34" charset="0"/>
                <a:cs typeface="Arial" pitchFamily="34" charset="0"/>
              </a:defRPr>
            </a:lvl3pPr>
            <a:lvl4pPr>
              <a:defRPr sz="1600">
                <a:solidFill>
                  <a:srgbClr val="000000"/>
                </a:solidFill>
                <a:latin typeface="Arial" pitchFamily="34" charset="0"/>
                <a:cs typeface="Arial" pitchFamily="34" charset="0"/>
              </a:defRPr>
            </a:lvl4pPr>
            <a:lvl5pPr>
              <a:defRPr sz="1600">
                <a:solidFill>
                  <a:srgbClr val="00000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rgbClr val="00000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latin typeface="Arial" pitchFamily="34" charset="0"/>
                <a:cs typeface="Arial" pitchFamily="34" charset="0"/>
              </a:defRPr>
            </a:lvl1pPr>
            <a:lvl2pPr>
              <a:defRPr sz="2000">
                <a:solidFill>
                  <a:srgbClr val="000000"/>
                </a:solidFill>
                <a:latin typeface="Arial" pitchFamily="34" charset="0"/>
                <a:cs typeface="Arial" pitchFamily="34" charset="0"/>
              </a:defRPr>
            </a:lvl2pPr>
            <a:lvl3pPr>
              <a:defRPr sz="1800">
                <a:solidFill>
                  <a:srgbClr val="000000"/>
                </a:solidFill>
                <a:latin typeface="Arial" pitchFamily="34" charset="0"/>
                <a:cs typeface="Arial" pitchFamily="34" charset="0"/>
              </a:defRPr>
            </a:lvl3pPr>
            <a:lvl4pPr>
              <a:defRPr sz="1600">
                <a:solidFill>
                  <a:srgbClr val="000000"/>
                </a:solidFill>
                <a:latin typeface="Arial" pitchFamily="34" charset="0"/>
                <a:cs typeface="Arial" pitchFamily="34" charset="0"/>
              </a:defRPr>
            </a:lvl4pPr>
            <a:lvl5pPr>
              <a:defRPr sz="1600">
                <a:solidFill>
                  <a:srgbClr val="00000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p:txBody>
          <a:bodyPr/>
          <a:lstStyle>
            <a:lvl1pPr>
              <a:defRPr/>
            </a:lvl1pPr>
          </a:lstStyle>
          <a:p>
            <a:pPr>
              <a:defRPr/>
            </a:pPr>
            <a:fld id="{963C3C14-0D43-41FB-935F-21F78227EAED}" type="datetime1">
              <a:rPr lang="en-US"/>
              <a:pPr>
                <a:defRPr/>
              </a:pPr>
              <a:t>5/10/2024</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5A2D4E7D-C56A-489D-A5C3-75EE12D82B26}" type="slidenum">
              <a:rPr lang="en-US" altLang="en-US"/>
              <a:pPr/>
              <a:t>‹#›</a:t>
            </a:fld>
            <a:endParaRPr lang="en-US" alt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62090"/>
            <a:ext cx="1504334" cy="434955"/>
          </a:xfrm>
          <a:prstGeom prst="rect">
            <a:avLst/>
          </a:prstGeom>
        </p:spPr>
      </p:pic>
    </p:spTree>
    <p:extLst>
      <p:ext uri="{BB962C8B-B14F-4D97-AF65-F5344CB8AC3E}">
        <p14:creationId xmlns:p14="http://schemas.microsoft.com/office/powerpoint/2010/main" val="622453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userDrawn="1"/>
        </p:nvSpPr>
        <p:spPr>
          <a:xfrm>
            <a:off x="0" y="6306877"/>
            <a:ext cx="9144000" cy="551122"/>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Freeform 12"/>
          <p:cNvSpPr/>
          <p:nvPr userDrawn="1"/>
        </p:nvSpPr>
        <p:spPr>
          <a:xfrm>
            <a:off x="8912884"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userDrawn="1"/>
        </p:nvSpPr>
        <p:spPr>
          <a:xfrm>
            <a:off x="8713829"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0"/>
            <a:ext cx="9144000" cy="1417638"/>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a:solidFill>
                  <a:srgbClr val="004D39"/>
                </a:solidFill>
                <a:latin typeface="Arial" pitchFamily="34" charset="0"/>
                <a:cs typeface="Arial"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5119504B-8B50-4DE7-8613-B6503E204239}" type="datetime1">
              <a:rPr lang="en-US"/>
              <a:pPr>
                <a:defRPr/>
              </a:pPr>
              <a:t>5/10/2024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79F3C8-37BE-464E-AE93-D3294C20FCC0}" type="slidenum">
              <a:rPr lang="en-US" altLang="en-US"/>
              <a:pPr/>
              <a:t>‹#›</a:t>
            </a:fld>
            <a:endParaRPr lang="en-US" alt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62090"/>
            <a:ext cx="1504334" cy="434955"/>
          </a:xfrm>
          <a:prstGeom prst="rect">
            <a:avLst/>
          </a:prstGeom>
        </p:spPr>
      </p:pic>
    </p:spTree>
    <p:extLst>
      <p:ext uri="{BB962C8B-B14F-4D97-AF65-F5344CB8AC3E}">
        <p14:creationId xmlns:p14="http://schemas.microsoft.com/office/powerpoint/2010/main" val="3614826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6306877"/>
            <a:ext cx="9144000" cy="551122"/>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Freeform 5"/>
          <p:cNvSpPr/>
          <p:nvPr userDrawn="1"/>
        </p:nvSpPr>
        <p:spPr>
          <a:xfrm>
            <a:off x="8912884"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userDrawn="1"/>
        </p:nvSpPr>
        <p:spPr>
          <a:xfrm>
            <a:off x="8713829"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3"/>
          <p:cNvSpPr>
            <a:spLocks noGrp="1"/>
          </p:cNvSpPr>
          <p:nvPr>
            <p:ph type="dt" sz="half" idx="10"/>
          </p:nvPr>
        </p:nvSpPr>
        <p:spPr/>
        <p:txBody>
          <a:bodyPr/>
          <a:lstStyle>
            <a:lvl1pPr>
              <a:defRPr/>
            </a:lvl1pPr>
          </a:lstStyle>
          <a:p>
            <a:pPr>
              <a:defRPr/>
            </a:pPr>
            <a:fld id="{580B995C-396A-47DD-8867-567932FD7DD7}" type="datetime1">
              <a:rPr lang="en-US"/>
              <a:pPr>
                <a:defRPr/>
              </a:pPr>
              <a:t>5/10/2024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51FCF97-8901-41CD-A4A1-2840D0BB5E30}" type="slidenum">
              <a:rPr lang="en-US" altLang="en-US"/>
              <a:pPr/>
              <a:t>‹#›</a:t>
            </a:fld>
            <a:endParaRPr lang="en-US" alt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62090"/>
            <a:ext cx="1504334" cy="434955"/>
          </a:xfrm>
          <a:prstGeom prst="rect">
            <a:avLst/>
          </a:prstGeom>
        </p:spPr>
      </p:pic>
    </p:spTree>
    <p:extLst>
      <p:ext uri="{BB962C8B-B14F-4D97-AF65-F5344CB8AC3E}">
        <p14:creationId xmlns:p14="http://schemas.microsoft.com/office/powerpoint/2010/main" val="91655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732" y="6331862"/>
            <a:ext cx="1504334" cy="434955"/>
          </a:xfrm>
          <a:prstGeom prst="rect">
            <a:avLst/>
          </a:prstGeom>
        </p:spPr>
      </p:pic>
      <p:sp>
        <p:nvSpPr>
          <p:cNvPr id="10" name="Rectangle 9"/>
          <p:cNvSpPr/>
          <p:nvPr userDrawn="1"/>
        </p:nvSpPr>
        <p:spPr>
          <a:xfrm>
            <a:off x="0" y="0"/>
            <a:ext cx="3465513" cy="6238834"/>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273050"/>
            <a:ext cx="3008313" cy="1162050"/>
          </a:xfrm>
        </p:spPr>
        <p:txBody>
          <a:bodyPr anchor="b"/>
          <a:lstStyle>
            <a:lvl1pPr algn="l">
              <a:defRPr sz="2000" b="1">
                <a:solidFill>
                  <a:srgbClr val="FFCC00"/>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latin typeface="Arial" pitchFamily="34" charset="0"/>
                <a:cs typeface="Arial" pitchFamily="34" charset="0"/>
              </a:defRPr>
            </a:lvl1pPr>
            <a:lvl2pPr>
              <a:defRPr sz="2800">
                <a:solidFill>
                  <a:srgbClr val="000000"/>
                </a:solidFill>
                <a:latin typeface="Arial" pitchFamily="34" charset="0"/>
                <a:cs typeface="Arial" pitchFamily="34" charset="0"/>
              </a:defRPr>
            </a:lvl2pPr>
            <a:lvl3pPr>
              <a:defRPr sz="2400">
                <a:solidFill>
                  <a:srgbClr val="000000"/>
                </a:solidFill>
                <a:latin typeface="Arial" pitchFamily="34" charset="0"/>
                <a:cs typeface="Arial" pitchFamily="34" charset="0"/>
              </a:defRPr>
            </a:lvl3pPr>
            <a:lvl4pPr>
              <a:defRPr sz="2000">
                <a:solidFill>
                  <a:srgbClr val="000000"/>
                </a:solidFill>
                <a:latin typeface="Arial" pitchFamily="34" charset="0"/>
                <a:cs typeface="Arial" pitchFamily="34" charset="0"/>
              </a:defRPr>
            </a:lvl4pPr>
            <a:lvl5pPr>
              <a:defRPr sz="2000">
                <a:solidFill>
                  <a:srgbClr val="000000"/>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15C12E86-BE7A-4206-9481-A04614BA4015}" type="datetime1">
              <a:rPr lang="en-US"/>
              <a:pPr>
                <a:defRPr/>
              </a:pPr>
              <a:t>5/10/2024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6F41024A-CE24-4DBD-9995-460EE64627A8}" type="slidenum">
              <a:rPr lang="en-US" altLang="en-US"/>
              <a:pPr/>
              <a:t>‹#›</a:t>
            </a:fld>
            <a:endParaRPr lang="en-US" altLang="en-US"/>
          </a:p>
        </p:txBody>
      </p:sp>
    </p:spTree>
    <p:extLst>
      <p:ext uri="{BB962C8B-B14F-4D97-AF65-F5344CB8AC3E}">
        <p14:creationId xmlns:p14="http://schemas.microsoft.com/office/powerpoint/2010/main" val="352441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0" y="6306877"/>
            <a:ext cx="9144000" cy="551122"/>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Freeform 10"/>
          <p:cNvSpPr/>
          <p:nvPr userDrawn="1"/>
        </p:nvSpPr>
        <p:spPr>
          <a:xfrm>
            <a:off x="8912884"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userDrawn="1"/>
        </p:nvSpPr>
        <p:spPr>
          <a:xfrm>
            <a:off x="8713829" y="6306876"/>
            <a:ext cx="330633" cy="55297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2288" y="4800600"/>
            <a:ext cx="5486400" cy="566738"/>
          </a:xfrm>
        </p:spPr>
        <p:txBody>
          <a:bodyPr anchor="b"/>
          <a:lstStyle>
            <a:lvl1pPr algn="l">
              <a:defRPr sz="2000" b="1">
                <a:solidFill>
                  <a:srgbClr val="004D39"/>
                </a:solidFill>
                <a:latin typeface="Arial" pitchFamily="34" charset="0"/>
                <a:cs typeface="Arial"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chemeClr val="bg2"/>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10"/>
          </p:nvPr>
        </p:nvSpPr>
        <p:spPr/>
        <p:txBody>
          <a:bodyPr/>
          <a:lstStyle>
            <a:lvl1pPr>
              <a:defRPr/>
            </a:lvl1pPr>
          </a:lstStyle>
          <a:p>
            <a:pPr>
              <a:defRPr/>
            </a:pPr>
            <a:fld id="{ACDAEA99-B09F-4321-894E-EB6589271A65}" type="datetime1">
              <a:rPr lang="en-US"/>
              <a:pPr>
                <a:defRPr/>
              </a:pPr>
              <a:t>5/10/2024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FC0EF3E5-73C2-4938-8A24-225183EF67D5}" type="slidenum">
              <a:rPr lang="en-US" altLang="en-US"/>
              <a:pPr/>
              <a:t>‹#›</a:t>
            </a:fld>
            <a:endParaRPr lang="en-US" alt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88" y="6362090"/>
            <a:ext cx="1504334" cy="434955"/>
          </a:xfrm>
          <a:prstGeom prst="rect">
            <a:avLst/>
          </a:prstGeom>
        </p:spPr>
      </p:pic>
    </p:spTree>
    <p:extLst>
      <p:ext uri="{BB962C8B-B14F-4D97-AF65-F5344CB8AC3E}">
        <p14:creationId xmlns:p14="http://schemas.microsoft.com/office/powerpoint/2010/main" val="408607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a:defRPr/>
            </a:pPr>
            <a:fld id="{2F8D3784-A0B0-469E-912A-52DF0AFAED74}" type="datetime1">
              <a:rPr lang="en-US"/>
              <a:pPr>
                <a:defRPr/>
              </a:pPr>
              <a:t>5/10/2024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BBFE496-AC79-46CF-9B63-2E4B28B263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33" r:id="rId7"/>
    <p:sldLayoutId id="2147483740" r:id="rId8"/>
    <p:sldLayoutId id="2147483741" r:id="rId9"/>
    <p:sldLayoutId id="2147483742" r:id="rId10"/>
    <p:sldLayoutId id="2147483743"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seniorsafetyadvice.com/tips-for-caring-for-elderly-parents-at-home/"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publicdomainpictures.net/view-image.php?image=35873&amp;picture=break-u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the-generous-husband.com/2020/04/01/gratitude-now-more-than-ev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hiveonline.org/prep4familyplanning/multi-ethnic-group-of-girls-laughi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medium.com/@chrisgagne/three-key-benefits-of-meditation-and-mindfulness-in-knowledge-work-environments-d07575ef239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hebluediamondgallery.com/wooden-tile/s/stress.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29188"/>
            <a:ext cx="9144000" cy="192881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0" y="-48768"/>
            <a:ext cx="9144000" cy="4379119"/>
          </a:xfrm>
          <a:prstGeom prst="rect">
            <a:avLst/>
          </a:prstGeom>
          <a:gradFill flip="none" rotWithShape="1">
            <a:gsLst>
              <a:gs pos="0">
                <a:srgbClr val="FFC000"/>
              </a:gs>
              <a:gs pos="100000">
                <a:srgbClr val="FFCC00"/>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508" b="6543"/>
          <a:stretch/>
        </p:blipFill>
        <p:spPr>
          <a:xfrm>
            <a:off x="1455420" y="5082541"/>
            <a:ext cx="6395561" cy="1607820"/>
          </a:xfrm>
          <a:prstGeom prst="rect">
            <a:avLst/>
          </a:prstGeom>
        </p:spPr>
      </p:pic>
      <p:sp>
        <p:nvSpPr>
          <p:cNvPr id="5" name="Rectangle 4"/>
          <p:cNvSpPr/>
          <p:nvPr/>
        </p:nvSpPr>
        <p:spPr>
          <a:xfrm>
            <a:off x="0" y="4379119"/>
            <a:ext cx="9144000" cy="550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323" y="4560634"/>
            <a:ext cx="7037337" cy="235457"/>
          </a:xfrm>
          <a:prstGeom prst="rect">
            <a:avLst/>
          </a:prstGeom>
        </p:spPr>
      </p:pic>
      <p:sp>
        <p:nvSpPr>
          <p:cNvPr id="9" name="Freeform 8"/>
          <p:cNvSpPr/>
          <p:nvPr/>
        </p:nvSpPr>
        <p:spPr>
          <a:xfrm>
            <a:off x="7603841" y="-37322"/>
            <a:ext cx="2626904" cy="439339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191761" y="-18661"/>
            <a:ext cx="2626904" cy="4393391"/>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p:cNvSpPr txBox="1">
            <a:spLocks/>
          </p:cNvSpPr>
          <p:nvPr/>
        </p:nvSpPr>
        <p:spPr bwMode="auto">
          <a:xfrm>
            <a:off x="-49764" y="618565"/>
            <a:ext cx="9243527" cy="308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rgbClr val="004D39"/>
                </a:solidFill>
                <a:latin typeface="Arial" pitchFamily="34" charset="0"/>
                <a:ea typeface="ＭＳ Ｐゴシック" charset="-128"/>
                <a:cs typeface="Arial" pitchFamily="34"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b="1" dirty="0">
                <a:latin typeface="+mj-lt"/>
                <a:ea typeface="ＭＳ Ｐゴシック"/>
                <a:cs typeface="Arial"/>
              </a:rPr>
              <a:t>Mindful Mental Health </a:t>
            </a:r>
          </a:p>
          <a:p>
            <a:r>
              <a:rPr lang="en-US" sz="2800" b="1" dirty="0">
                <a:latin typeface="+mj-lt"/>
                <a:ea typeface="ＭＳ Ｐゴシック"/>
                <a:cs typeface="Arial"/>
              </a:rPr>
              <a:t>Taking Care of You and Communicating with Others</a:t>
            </a:r>
          </a:p>
          <a:p>
            <a:endParaRPr lang="en-US" sz="2400" b="1" dirty="0">
              <a:latin typeface="+mj-lt"/>
            </a:endParaRPr>
          </a:p>
          <a:p>
            <a:endParaRPr lang="en-US" sz="2400" dirty="0">
              <a:latin typeface="+mj-lt"/>
            </a:endParaRPr>
          </a:p>
          <a:p>
            <a:r>
              <a:rPr lang="en-US" sz="2400" dirty="0">
                <a:latin typeface="+mj-lt"/>
              </a:rPr>
              <a:t>Nonprofit Leadership Conference</a:t>
            </a:r>
          </a:p>
          <a:p>
            <a:r>
              <a:rPr lang="en-US" sz="2400" dirty="0">
                <a:latin typeface="+mj-lt"/>
              </a:rPr>
              <a:t>May 2024 </a:t>
            </a:r>
          </a:p>
        </p:txBody>
      </p:sp>
      <p:sp>
        <p:nvSpPr>
          <p:cNvPr id="12" name="Subtitle 2"/>
          <p:cNvSpPr txBox="1">
            <a:spLocks/>
          </p:cNvSpPr>
          <p:nvPr/>
        </p:nvSpPr>
        <p:spPr>
          <a:xfrm>
            <a:off x="-1057587" y="2386395"/>
            <a:ext cx="9144000" cy="1246187"/>
          </a:xfrm>
          <a:prstGeom prst="rect">
            <a:avLst/>
          </a:prstGeom>
        </p:spPr>
        <p:txBody>
          <a:bodyPr>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1" y="150101"/>
            <a:ext cx="8229600" cy="1143000"/>
          </a:xfrm>
        </p:spPr>
        <p:txBody>
          <a:bodyPr/>
          <a:lstStyle/>
          <a:p>
            <a:r>
              <a:rPr lang="en-US" b="1" dirty="0"/>
              <a:t>What Do We Do When Feeling Stressed?		</a:t>
            </a:r>
            <a:r>
              <a:rPr lang="en-US" dirty="0"/>
              <a:t>				</a:t>
            </a:r>
          </a:p>
        </p:txBody>
      </p:sp>
      <p:sp>
        <p:nvSpPr>
          <p:cNvPr id="3" name="Content Placeholder 2"/>
          <p:cNvSpPr>
            <a:spLocks noGrp="1"/>
          </p:cNvSpPr>
          <p:nvPr>
            <p:ph idx="1"/>
          </p:nvPr>
        </p:nvSpPr>
        <p:spPr>
          <a:xfrm>
            <a:off x="25121" y="1417638"/>
            <a:ext cx="3753059" cy="4525963"/>
          </a:xfrm>
        </p:spPr>
        <p:txBody>
          <a:bodyPr/>
          <a:lstStyle/>
          <a:p>
            <a:pPr marL="0" indent="0">
              <a:buNone/>
            </a:pPr>
            <a:r>
              <a:rPr lang="en-US" sz="2800" i="1" dirty="0">
                <a:latin typeface="+mj-lt"/>
              </a:rPr>
              <a:t>What are some negative coping strategies we use?</a:t>
            </a:r>
          </a:p>
          <a:p>
            <a:r>
              <a:rPr lang="en-US" sz="2800" dirty="0">
                <a:latin typeface="+mj-lt"/>
              </a:rPr>
              <a:t>Binge eating</a:t>
            </a:r>
          </a:p>
          <a:p>
            <a:r>
              <a:rPr lang="en-US" sz="2800" dirty="0">
                <a:latin typeface="+mj-lt"/>
              </a:rPr>
              <a:t>Blowups at others</a:t>
            </a:r>
          </a:p>
          <a:p>
            <a:r>
              <a:rPr lang="en-US" sz="2800" dirty="0">
                <a:latin typeface="+mj-lt"/>
              </a:rPr>
              <a:t>Spending Sprees</a:t>
            </a:r>
          </a:p>
          <a:p>
            <a:r>
              <a:rPr lang="en-US" sz="2800" dirty="0">
                <a:latin typeface="+mj-lt"/>
              </a:rPr>
              <a:t>Alcohol Over-use</a:t>
            </a:r>
          </a:p>
          <a:p>
            <a:r>
              <a:rPr lang="en-US" sz="2800" dirty="0">
                <a:latin typeface="+mj-lt"/>
              </a:rPr>
              <a:t>Self medication</a:t>
            </a:r>
          </a:p>
          <a:p>
            <a:r>
              <a:rPr lang="en-US" sz="2800" dirty="0">
                <a:latin typeface="+mj-lt"/>
              </a:rPr>
              <a:t>Avoiding others, activities</a:t>
            </a:r>
          </a:p>
          <a:p>
            <a:pPr marL="0" indent="0">
              <a:buNone/>
            </a:pPr>
            <a:endParaRPr lang="en-US" sz="2800" dirty="0"/>
          </a:p>
        </p:txBody>
      </p:sp>
      <p:pic>
        <p:nvPicPr>
          <p:cNvPr id="5" name="Picture 4">
            <a:extLst>
              <a:ext uri="{FF2B5EF4-FFF2-40B4-BE49-F238E27FC236}">
                <a16:creationId xmlns:a16="http://schemas.microsoft.com/office/drawing/2014/main" id="{62E8FD7A-E846-4317-A52F-5BF8014C2B51}"/>
              </a:ext>
            </a:extLst>
          </p:cNvPr>
          <p:cNvPicPr>
            <a:picLocks noChangeAspect="1"/>
          </p:cNvPicPr>
          <p:nvPr/>
        </p:nvPicPr>
        <p:blipFill rotWithShape="1">
          <a:blip r:embed="rId3"/>
          <a:srcRect l="14546" t="1293" r="17576" b="47758"/>
          <a:stretch/>
        </p:blipFill>
        <p:spPr>
          <a:xfrm>
            <a:off x="3852672" y="1515014"/>
            <a:ext cx="4925568" cy="4621385"/>
          </a:xfrm>
          <a:prstGeom prst="rect">
            <a:avLst/>
          </a:prstGeom>
        </p:spPr>
      </p:pic>
    </p:spTree>
    <p:extLst>
      <p:ext uri="{BB962C8B-B14F-4D97-AF65-F5344CB8AC3E}">
        <p14:creationId xmlns:p14="http://schemas.microsoft.com/office/powerpoint/2010/main" val="274965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6DF7C-B55C-490F-B8C5-439FDE8FF455}"/>
              </a:ext>
            </a:extLst>
          </p:cNvPr>
          <p:cNvSpPr>
            <a:spLocks noGrp="1"/>
          </p:cNvSpPr>
          <p:nvPr>
            <p:ph type="title"/>
          </p:nvPr>
        </p:nvSpPr>
        <p:spPr/>
        <p:txBody>
          <a:bodyPr/>
          <a:lstStyle/>
          <a:p>
            <a:r>
              <a:rPr lang="en-US" b="1" dirty="0"/>
              <a:t>Self-care</a:t>
            </a:r>
          </a:p>
        </p:txBody>
      </p:sp>
      <p:sp>
        <p:nvSpPr>
          <p:cNvPr id="3" name="Content Placeholder 2">
            <a:extLst>
              <a:ext uri="{FF2B5EF4-FFF2-40B4-BE49-F238E27FC236}">
                <a16:creationId xmlns:a16="http://schemas.microsoft.com/office/drawing/2014/main" id="{36ABBF17-B50E-49FA-B041-76ECC6E7348B}"/>
              </a:ext>
            </a:extLst>
          </p:cNvPr>
          <p:cNvSpPr>
            <a:spLocks noGrp="1"/>
          </p:cNvSpPr>
          <p:nvPr>
            <p:ph idx="1"/>
          </p:nvPr>
        </p:nvSpPr>
        <p:spPr>
          <a:xfrm>
            <a:off x="1" y="1014523"/>
            <a:ext cx="9020432" cy="5568839"/>
          </a:xfrm>
        </p:spPr>
        <p:txBody>
          <a:bodyPr/>
          <a:lstStyle/>
          <a:p>
            <a:endParaRPr lang="en-US" dirty="0"/>
          </a:p>
          <a:p>
            <a:r>
              <a:rPr lang="en-US" sz="2400" dirty="0">
                <a:latin typeface="+mj-lt"/>
              </a:rPr>
              <a:t>Take time to do things that help you live well and improve your physical and mental health.</a:t>
            </a:r>
          </a:p>
          <a:p>
            <a:pPr marL="0" indent="0">
              <a:buNone/>
            </a:pPr>
            <a:endParaRPr lang="en-US" sz="2400" dirty="0">
              <a:latin typeface="+mj-lt"/>
            </a:endParaRPr>
          </a:p>
          <a:p>
            <a:r>
              <a:rPr lang="en-US" sz="2400" dirty="0">
                <a:latin typeface="+mj-lt"/>
              </a:rPr>
              <a:t>It is a framework for managing stress, life challenges, professional burnout and compassion fatigue.</a:t>
            </a:r>
          </a:p>
          <a:p>
            <a:pPr marL="0" indent="0">
              <a:buNone/>
            </a:pPr>
            <a:endParaRPr lang="en-US" sz="2400" dirty="0">
              <a:latin typeface="+mj-lt"/>
            </a:endParaRPr>
          </a:p>
          <a:p>
            <a:r>
              <a:rPr lang="en-US" sz="2400" dirty="0">
                <a:latin typeface="+mj-lt"/>
              </a:rPr>
              <a:t>Be pro-active. </a:t>
            </a:r>
          </a:p>
          <a:p>
            <a:endParaRPr lang="en-US" sz="2400" dirty="0"/>
          </a:p>
          <a:p>
            <a:endParaRPr lang="en-US" dirty="0"/>
          </a:p>
        </p:txBody>
      </p:sp>
      <p:pic>
        <p:nvPicPr>
          <p:cNvPr id="5" name="Picture 4">
            <a:extLst>
              <a:ext uri="{FF2B5EF4-FFF2-40B4-BE49-F238E27FC236}">
                <a16:creationId xmlns:a16="http://schemas.microsoft.com/office/drawing/2014/main" id="{E173C92E-3740-429B-9B08-1BB249BA60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1256168">
            <a:off x="3541893" y="3933056"/>
            <a:ext cx="2803375" cy="2338816"/>
          </a:xfrm>
          <a:prstGeom prst="rect">
            <a:avLst/>
          </a:prstGeom>
        </p:spPr>
      </p:pic>
    </p:spTree>
    <p:extLst>
      <p:ext uri="{BB962C8B-B14F-4D97-AF65-F5344CB8AC3E}">
        <p14:creationId xmlns:p14="http://schemas.microsoft.com/office/powerpoint/2010/main" val="107854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F91E2B0-6F2D-4C62-8C69-A6C2A74D4B0E}"/>
              </a:ext>
            </a:extLst>
          </p:cNvPr>
          <p:cNvGraphicFramePr>
            <a:graphicFrameLocks noGrp="1"/>
          </p:cNvGraphicFramePr>
          <p:nvPr>
            <p:ph idx="4294967295"/>
            <p:extLst>
              <p:ext uri="{D42A27DB-BD31-4B8C-83A1-F6EECF244321}">
                <p14:modId xmlns:p14="http://schemas.microsoft.com/office/powerpoint/2010/main" val="2796443881"/>
              </p:ext>
            </p:extLst>
          </p:nvPr>
        </p:nvGraphicFramePr>
        <p:xfrm>
          <a:off x="0" y="823965"/>
          <a:ext cx="9144000" cy="544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42D61F1-8D0F-4AA9-8306-38FAA202AC67}"/>
              </a:ext>
            </a:extLst>
          </p:cNvPr>
          <p:cNvSpPr txBox="1"/>
          <p:nvPr/>
        </p:nvSpPr>
        <p:spPr>
          <a:xfrm>
            <a:off x="231112" y="0"/>
            <a:ext cx="8681776" cy="769441"/>
          </a:xfrm>
          <a:prstGeom prst="rect">
            <a:avLst/>
          </a:prstGeom>
          <a:noFill/>
        </p:spPr>
        <p:txBody>
          <a:bodyPr wrap="square" rtlCol="0">
            <a:spAutoFit/>
          </a:bodyPr>
          <a:lstStyle/>
          <a:p>
            <a:pPr algn="ctr"/>
            <a:r>
              <a:rPr lang="en-US" sz="4400" b="1" dirty="0"/>
              <a:t>Six Dimensions of Wellness</a:t>
            </a:r>
          </a:p>
        </p:txBody>
      </p:sp>
    </p:spTree>
    <p:extLst>
      <p:ext uri="{BB962C8B-B14F-4D97-AF65-F5344CB8AC3E}">
        <p14:creationId xmlns:p14="http://schemas.microsoft.com/office/powerpoint/2010/main" val="345376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88EE5-AE9A-46B1-8AC2-0E9AB4AA4117}"/>
              </a:ext>
            </a:extLst>
          </p:cNvPr>
          <p:cNvPicPr>
            <a:picLocks noChangeAspect="1"/>
          </p:cNvPicPr>
          <p:nvPr/>
        </p:nvPicPr>
        <p:blipFill>
          <a:blip r:embed="rId3"/>
          <a:stretch>
            <a:fillRect/>
          </a:stretch>
        </p:blipFill>
        <p:spPr>
          <a:xfrm>
            <a:off x="1481487" y="0"/>
            <a:ext cx="6181026" cy="6272326"/>
          </a:xfrm>
          <a:prstGeom prst="rect">
            <a:avLst/>
          </a:prstGeom>
        </p:spPr>
      </p:pic>
    </p:spTree>
    <p:extLst>
      <p:ext uri="{BB962C8B-B14F-4D97-AF65-F5344CB8AC3E}">
        <p14:creationId xmlns:p14="http://schemas.microsoft.com/office/powerpoint/2010/main" val="1996564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FF1AB-3DA0-4559-B557-D4FC11B3A5D7}"/>
              </a:ext>
            </a:extLst>
          </p:cNvPr>
          <p:cNvSpPr>
            <a:spLocks noGrp="1"/>
          </p:cNvSpPr>
          <p:nvPr>
            <p:ph type="title"/>
          </p:nvPr>
        </p:nvSpPr>
        <p:spPr/>
        <p:txBody>
          <a:bodyPr/>
          <a:lstStyle/>
          <a:p>
            <a:r>
              <a:rPr lang="en-US" b="1" dirty="0">
                <a:latin typeface="+mj-lt"/>
              </a:rPr>
              <a:t>Wheel of Wellness – Self-Care</a:t>
            </a:r>
          </a:p>
        </p:txBody>
      </p:sp>
      <p:pic>
        <p:nvPicPr>
          <p:cNvPr id="5" name="Content Placeholder 4">
            <a:extLst>
              <a:ext uri="{FF2B5EF4-FFF2-40B4-BE49-F238E27FC236}">
                <a16:creationId xmlns:a16="http://schemas.microsoft.com/office/drawing/2014/main" id="{9E0993BF-83C5-4B3F-918A-052FB7498678}"/>
              </a:ext>
            </a:extLst>
          </p:cNvPr>
          <p:cNvPicPr>
            <a:picLocks noGrp="1" noChangeAspect="1"/>
          </p:cNvPicPr>
          <p:nvPr>
            <p:ph idx="1"/>
          </p:nvPr>
        </p:nvPicPr>
        <p:blipFill>
          <a:blip r:embed="rId3"/>
          <a:stretch>
            <a:fillRect/>
          </a:stretch>
        </p:blipFill>
        <p:spPr>
          <a:xfrm>
            <a:off x="2162879" y="1663907"/>
            <a:ext cx="5047389" cy="4362139"/>
          </a:xfrm>
        </p:spPr>
      </p:pic>
    </p:spTree>
    <p:extLst>
      <p:ext uri="{BB962C8B-B14F-4D97-AF65-F5344CB8AC3E}">
        <p14:creationId xmlns:p14="http://schemas.microsoft.com/office/powerpoint/2010/main" val="3376053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465F-51B9-40E1-95F9-2700ECE03205}"/>
              </a:ext>
            </a:extLst>
          </p:cNvPr>
          <p:cNvSpPr>
            <a:spLocks noGrp="1"/>
          </p:cNvSpPr>
          <p:nvPr>
            <p:ph type="title"/>
          </p:nvPr>
        </p:nvSpPr>
        <p:spPr>
          <a:xfrm>
            <a:off x="0" y="18530"/>
            <a:ext cx="8229600" cy="1143000"/>
          </a:xfrm>
        </p:spPr>
        <p:txBody>
          <a:bodyPr/>
          <a:lstStyle/>
          <a:p>
            <a:r>
              <a:rPr lang="en-US" b="1" dirty="0"/>
              <a:t>Self-Care = Wellness Planning</a:t>
            </a:r>
          </a:p>
        </p:txBody>
      </p:sp>
      <p:pic>
        <p:nvPicPr>
          <p:cNvPr id="2052" name="Picture 4" descr="https://media.istockphoto.com/photos/self-care-word-on-wood-cubes-on-green-nature-background-picture-id1323129896?b=1&amp;k=20&amp;m=1323129896&amp;s=170667a&amp;w=0&amp;h=_hR6fpap9B9mOhwIBsyPeMouYz9sZbw1-HDzt1ogdD4=">
            <a:extLst>
              <a:ext uri="{FF2B5EF4-FFF2-40B4-BE49-F238E27FC236}">
                <a16:creationId xmlns:a16="http://schemas.microsoft.com/office/drawing/2014/main" id="{82277F2B-0092-4187-BDA0-0201E4EF9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49" t="32454" r="17150" b="5205"/>
          <a:stretch/>
        </p:blipFill>
        <p:spPr bwMode="auto">
          <a:xfrm>
            <a:off x="5604086" y="2870651"/>
            <a:ext cx="3539913" cy="216133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F49543-D4FC-4875-912D-216174C15026}"/>
              </a:ext>
            </a:extLst>
          </p:cNvPr>
          <p:cNvSpPr>
            <a:spLocks noGrp="1"/>
          </p:cNvSpPr>
          <p:nvPr>
            <p:ph idx="1"/>
          </p:nvPr>
        </p:nvSpPr>
        <p:spPr>
          <a:xfrm>
            <a:off x="160775" y="1476170"/>
            <a:ext cx="5443312" cy="4950296"/>
          </a:xfrm>
        </p:spPr>
        <p:txBody>
          <a:bodyPr/>
          <a:lstStyle/>
          <a:p>
            <a:r>
              <a:rPr lang="en-US" sz="2800" dirty="0">
                <a:latin typeface="+mj-lt"/>
              </a:rPr>
              <a:t>What is </a:t>
            </a:r>
            <a:r>
              <a:rPr lang="en-US" sz="2800" dirty="0">
                <a:solidFill>
                  <a:srgbClr val="FF0000"/>
                </a:solidFill>
                <a:latin typeface="+mj-lt"/>
              </a:rPr>
              <a:t>self-care</a:t>
            </a:r>
            <a:r>
              <a:rPr lang="en-US" sz="2800" dirty="0">
                <a:latin typeface="+mj-lt"/>
              </a:rPr>
              <a:t>?</a:t>
            </a:r>
          </a:p>
          <a:p>
            <a:pPr lvl="1"/>
            <a:r>
              <a:rPr lang="en-US" sz="2400" dirty="0">
                <a:latin typeface="+mj-lt"/>
              </a:rPr>
              <a:t>Activities to care for your needs</a:t>
            </a:r>
          </a:p>
          <a:p>
            <a:r>
              <a:rPr lang="en-US" sz="2800" dirty="0">
                <a:latin typeface="+mj-lt"/>
              </a:rPr>
              <a:t>Coping priority #1 – Well-being</a:t>
            </a:r>
          </a:p>
          <a:p>
            <a:r>
              <a:rPr lang="en-US" sz="2800" dirty="0">
                <a:latin typeface="+mj-lt"/>
              </a:rPr>
              <a:t>Daily or weekly </a:t>
            </a:r>
            <a:r>
              <a:rPr lang="en-US" sz="2800" dirty="0">
                <a:solidFill>
                  <a:srgbClr val="FF0000"/>
                </a:solidFill>
                <a:latin typeface="+mj-lt"/>
              </a:rPr>
              <a:t>habits</a:t>
            </a:r>
            <a:r>
              <a:rPr lang="en-US" sz="2800" dirty="0">
                <a:latin typeface="+mj-lt"/>
              </a:rPr>
              <a:t>:</a:t>
            </a:r>
          </a:p>
          <a:p>
            <a:pPr lvl="1"/>
            <a:r>
              <a:rPr lang="en-US" sz="2400" dirty="0">
                <a:latin typeface="+mj-lt"/>
              </a:rPr>
              <a:t>Monitor your stress levels</a:t>
            </a:r>
          </a:p>
          <a:p>
            <a:pPr lvl="1"/>
            <a:r>
              <a:rPr lang="en-US" sz="2400" dirty="0">
                <a:latin typeface="+mj-lt"/>
              </a:rPr>
              <a:t>Regular routines – daily, weekly</a:t>
            </a:r>
          </a:p>
          <a:p>
            <a:pPr lvl="1"/>
            <a:r>
              <a:rPr lang="en-US" sz="2400" dirty="0">
                <a:latin typeface="+mj-lt"/>
              </a:rPr>
              <a:t>Help you feel and perform your best</a:t>
            </a:r>
          </a:p>
          <a:p>
            <a:pPr lvl="1"/>
            <a:r>
              <a:rPr lang="en-US" sz="2400" dirty="0">
                <a:latin typeface="+mj-lt"/>
              </a:rPr>
              <a:t>What helps you to reset? </a:t>
            </a:r>
          </a:p>
          <a:p>
            <a:pPr lvl="1"/>
            <a:r>
              <a:rPr lang="en-US" sz="2400" dirty="0">
                <a:latin typeface="+mj-lt"/>
              </a:rPr>
              <a:t>Connect with other supports</a:t>
            </a:r>
          </a:p>
          <a:p>
            <a:pPr marL="0" indent="0">
              <a:buNone/>
            </a:pPr>
            <a:endParaRPr lang="en-US" sz="2800" dirty="0"/>
          </a:p>
          <a:p>
            <a:pPr marL="0" indent="0">
              <a:buNone/>
            </a:pPr>
            <a:endParaRPr lang="en-US" sz="2800"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341413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072" y="1459523"/>
            <a:ext cx="9128927" cy="4815597"/>
          </a:xfrm>
        </p:spPr>
        <p:txBody>
          <a:bodyPr/>
          <a:lstStyle/>
          <a:p>
            <a:r>
              <a:rPr lang="en-US" sz="2800" b="1" dirty="0">
                <a:latin typeface="+mn-lt"/>
              </a:rPr>
              <a:t>Key Factors to Promote </a:t>
            </a:r>
            <a:r>
              <a:rPr lang="en-US" sz="2800" b="1" dirty="0">
                <a:solidFill>
                  <a:srgbClr val="FF0000"/>
                </a:solidFill>
                <a:latin typeface="+mn-lt"/>
              </a:rPr>
              <a:t>Physical Wellness </a:t>
            </a:r>
            <a:r>
              <a:rPr lang="en-US" sz="2800" b="1" dirty="0">
                <a:latin typeface="+mn-lt"/>
              </a:rPr>
              <a:t>include </a:t>
            </a:r>
            <a:r>
              <a:rPr lang="en-US" sz="2800" b="1" dirty="0">
                <a:solidFill>
                  <a:srgbClr val="FF0000"/>
                </a:solidFill>
                <a:latin typeface="+mn-lt"/>
              </a:rPr>
              <a:t>Four Fundamentals</a:t>
            </a:r>
            <a:r>
              <a:rPr lang="en-US" sz="2800" b="1" dirty="0">
                <a:latin typeface="+mn-lt"/>
              </a:rPr>
              <a:t>:</a:t>
            </a:r>
          </a:p>
          <a:p>
            <a:pPr marL="457200" lvl="1" indent="0">
              <a:buNone/>
            </a:pPr>
            <a:r>
              <a:rPr lang="en-US" sz="2800" b="1" dirty="0">
                <a:latin typeface="+mn-lt"/>
              </a:rPr>
              <a:t>1) Exercise &amp; Fitness – 20 min/day – get moving! </a:t>
            </a:r>
          </a:p>
          <a:p>
            <a:pPr marL="457200" lvl="1" indent="0">
              <a:buNone/>
            </a:pPr>
            <a:r>
              <a:rPr lang="en-US" sz="2800" b="1" dirty="0">
                <a:latin typeface="+mn-lt"/>
              </a:rPr>
              <a:t>2) Health Care – get a checkup</a:t>
            </a:r>
          </a:p>
          <a:p>
            <a:pPr marL="457200" lvl="1" indent="0">
              <a:buNone/>
            </a:pPr>
            <a:r>
              <a:rPr lang="en-US" b="1" dirty="0">
                <a:latin typeface="+mn-lt"/>
              </a:rPr>
              <a:t>3) Sleep Habits – 7+ hours</a:t>
            </a:r>
            <a:endParaRPr lang="en-US" sz="2400" b="1" dirty="0">
              <a:latin typeface="+mn-lt"/>
            </a:endParaRPr>
          </a:p>
          <a:p>
            <a:pPr marL="457200" lvl="1" indent="0">
              <a:buNone/>
            </a:pPr>
            <a:r>
              <a:rPr lang="en-US" sz="2800" b="1" dirty="0">
                <a:latin typeface="+mn-lt"/>
              </a:rPr>
              <a:t>4) Diet + Nutrition = Good Eats</a:t>
            </a:r>
          </a:p>
        </p:txBody>
      </p:sp>
      <p:sp>
        <p:nvSpPr>
          <p:cNvPr id="3" name="Title 2"/>
          <p:cNvSpPr>
            <a:spLocks noGrp="1"/>
          </p:cNvSpPr>
          <p:nvPr>
            <p:ph type="title"/>
          </p:nvPr>
        </p:nvSpPr>
        <p:spPr>
          <a:xfrm>
            <a:off x="-1" y="11379"/>
            <a:ext cx="9128927" cy="1143000"/>
          </a:xfrm>
        </p:spPr>
        <p:txBody>
          <a:bodyPr/>
          <a:lstStyle/>
          <a:p>
            <a:r>
              <a:rPr lang="en-US" b="1" dirty="0"/>
              <a:t>Physical Wellness – Body Basics</a:t>
            </a:r>
          </a:p>
        </p:txBody>
      </p:sp>
      <p:pic>
        <p:nvPicPr>
          <p:cNvPr id="156674" name="Picture 2" descr="http://advancedfunctionpt.com/images/fruit2wlet.jpg"/>
          <p:cNvPicPr>
            <a:picLocks noChangeAspect="1" noChangeArrowheads="1"/>
          </p:cNvPicPr>
          <p:nvPr/>
        </p:nvPicPr>
        <p:blipFill>
          <a:blip r:embed="rId3" cstate="print"/>
          <a:srcRect/>
          <a:stretch>
            <a:fillRect/>
          </a:stretch>
        </p:blipFill>
        <p:spPr bwMode="auto">
          <a:xfrm>
            <a:off x="552750" y="4596714"/>
            <a:ext cx="2555016" cy="1608067"/>
          </a:xfrm>
          <a:prstGeom prst="rect">
            <a:avLst/>
          </a:prstGeom>
          <a:noFill/>
        </p:spPr>
      </p:pic>
      <p:pic>
        <p:nvPicPr>
          <p:cNvPr id="156676" name="Picture 4" descr="http://hopeforbabyboomers.com/wp-content/uploads/2011/03/bb-physical-wellness1.jpg"/>
          <p:cNvPicPr>
            <a:picLocks noChangeAspect="1" noChangeArrowheads="1"/>
          </p:cNvPicPr>
          <p:nvPr/>
        </p:nvPicPr>
        <p:blipFill>
          <a:blip r:embed="rId4" cstate="print"/>
          <a:srcRect/>
          <a:stretch>
            <a:fillRect/>
          </a:stretch>
        </p:blipFill>
        <p:spPr bwMode="auto">
          <a:xfrm>
            <a:off x="6179435" y="3255665"/>
            <a:ext cx="2949492" cy="3019455"/>
          </a:xfrm>
          <a:prstGeom prst="rect">
            <a:avLst/>
          </a:prstGeom>
          <a:noFill/>
        </p:spPr>
      </p:pic>
    </p:spTree>
    <p:extLst>
      <p:ext uri="{BB962C8B-B14F-4D97-AF65-F5344CB8AC3E}">
        <p14:creationId xmlns:p14="http://schemas.microsoft.com/office/powerpoint/2010/main" val="2442182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75537"/>
            <a:ext cx="5175968" cy="4761833"/>
          </a:xfrm>
        </p:spPr>
        <p:txBody>
          <a:bodyPr>
            <a:normAutofit fontScale="92500" lnSpcReduction="10000"/>
          </a:bodyPr>
          <a:lstStyle/>
          <a:p>
            <a:r>
              <a:rPr lang="en-US" sz="2800" b="1" dirty="0">
                <a:latin typeface="+mj-lt"/>
              </a:rPr>
              <a:t>Key Habits to Promote </a:t>
            </a:r>
            <a:r>
              <a:rPr lang="en-US" sz="2800" b="1" dirty="0">
                <a:solidFill>
                  <a:srgbClr val="FF0000"/>
                </a:solidFill>
                <a:latin typeface="+mj-lt"/>
              </a:rPr>
              <a:t>Mental Wellness </a:t>
            </a:r>
            <a:r>
              <a:rPr lang="en-US" sz="2800" b="1" dirty="0">
                <a:latin typeface="+mj-lt"/>
              </a:rPr>
              <a:t>include:</a:t>
            </a:r>
          </a:p>
          <a:p>
            <a:pPr marL="457200" lvl="1" indent="0">
              <a:buNone/>
            </a:pPr>
            <a:r>
              <a:rPr lang="en-US" sz="2800" b="1" dirty="0">
                <a:latin typeface="+mj-lt"/>
              </a:rPr>
              <a:t>1) Plan and Prioritize – 10 mins/day</a:t>
            </a:r>
          </a:p>
          <a:p>
            <a:pPr lvl="2"/>
            <a:r>
              <a:rPr lang="en-US" sz="2400" b="1" dirty="0">
                <a:latin typeface="+mj-lt"/>
              </a:rPr>
              <a:t>What’s on your 3x5 card?</a:t>
            </a:r>
          </a:p>
          <a:p>
            <a:pPr lvl="2"/>
            <a:r>
              <a:rPr lang="en-US" sz="2400" b="1" dirty="0">
                <a:latin typeface="+mj-lt"/>
              </a:rPr>
              <a:t>How you start your day – review schedule and priorities, be realistic </a:t>
            </a:r>
          </a:p>
          <a:p>
            <a:pPr marL="457200" lvl="1" indent="0">
              <a:buNone/>
            </a:pPr>
            <a:r>
              <a:rPr lang="en-US" altLang="en-US" sz="2800" b="1" dirty="0">
                <a:latin typeface="+mj-lt"/>
                <a:cs typeface="Arial" panose="020B0604020202020204" pitchFamily="34" charset="0"/>
              </a:rPr>
              <a:t>2) Build in “rest and recharge breaks” daily, weekly (“Thrive with 5”).</a:t>
            </a:r>
          </a:p>
          <a:p>
            <a:pPr lvl="2"/>
            <a:r>
              <a:rPr lang="en-US" altLang="en-US" sz="2400" b="1" dirty="0">
                <a:latin typeface="+mj-lt"/>
                <a:cs typeface="Arial" panose="020B0604020202020204" pitchFamily="34" charset="0"/>
              </a:rPr>
              <a:t>5-10 minutes each hour; 15 minutes each 2 hours</a:t>
            </a:r>
          </a:p>
          <a:p>
            <a:pPr lvl="1"/>
            <a:endParaRPr lang="en-US" altLang="en-US" sz="2800" b="1" dirty="0">
              <a:cs typeface="Arial" panose="020B0604020202020204" pitchFamily="34" charset="0"/>
            </a:endParaRPr>
          </a:p>
          <a:p>
            <a:pPr lvl="1"/>
            <a:endParaRPr lang="en-US" dirty="0"/>
          </a:p>
          <a:p>
            <a:pPr lvl="1"/>
            <a:endParaRPr lang="en-US" dirty="0"/>
          </a:p>
        </p:txBody>
      </p:sp>
      <p:sp>
        <p:nvSpPr>
          <p:cNvPr id="3" name="Title 2"/>
          <p:cNvSpPr>
            <a:spLocks noGrp="1"/>
          </p:cNvSpPr>
          <p:nvPr>
            <p:ph type="title"/>
          </p:nvPr>
        </p:nvSpPr>
        <p:spPr>
          <a:xfrm>
            <a:off x="5024" y="66570"/>
            <a:ext cx="9138976" cy="1143000"/>
          </a:xfrm>
        </p:spPr>
        <p:txBody>
          <a:bodyPr/>
          <a:lstStyle/>
          <a:p>
            <a:r>
              <a:rPr lang="en-US" b="1" dirty="0"/>
              <a:t>Mental Wellness – Mind Matters</a:t>
            </a:r>
          </a:p>
        </p:txBody>
      </p:sp>
      <p:pic>
        <p:nvPicPr>
          <p:cNvPr id="11" name="Picture 10">
            <a:extLst>
              <a:ext uri="{FF2B5EF4-FFF2-40B4-BE49-F238E27FC236}">
                <a16:creationId xmlns:a16="http://schemas.microsoft.com/office/drawing/2014/main" id="{874C02D9-FAE9-4544-8389-D06E29F48A1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75969" y="2508422"/>
            <a:ext cx="3735606" cy="2496064"/>
          </a:xfrm>
          <a:prstGeom prst="rect">
            <a:avLst/>
          </a:prstGeom>
        </p:spPr>
      </p:pic>
    </p:spTree>
    <p:extLst>
      <p:ext uri="{BB962C8B-B14F-4D97-AF65-F5344CB8AC3E}">
        <p14:creationId xmlns:p14="http://schemas.microsoft.com/office/powerpoint/2010/main" val="1163749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387" y="1571850"/>
            <a:ext cx="5655395" cy="4297243"/>
          </a:xfrm>
        </p:spPr>
        <p:txBody>
          <a:bodyPr>
            <a:normAutofit fontScale="85000" lnSpcReduction="20000"/>
          </a:bodyPr>
          <a:lstStyle/>
          <a:p>
            <a:r>
              <a:rPr lang="en-US" sz="2800" b="1" dirty="0">
                <a:latin typeface="+mj-lt"/>
              </a:rPr>
              <a:t>Key Factors to Promote </a:t>
            </a:r>
            <a:r>
              <a:rPr lang="en-US" sz="2800" b="1" dirty="0">
                <a:solidFill>
                  <a:srgbClr val="FF0000"/>
                </a:solidFill>
                <a:latin typeface="+mj-lt"/>
              </a:rPr>
              <a:t>Emotional Wellness </a:t>
            </a:r>
            <a:r>
              <a:rPr lang="en-US" sz="2800" b="1" dirty="0">
                <a:latin typeface="+mj-lt"/>
              </a:rPr>
              <a:t>include:</a:t>
            </a:r>
          </a:p>
          <a:p>
            <a:pPr marL="0" indent="0">
              <a:buNone/>
            </a:pPr>
            <a:endParaRPr lang="en-US" sz="2800" b="1" dirty="0">
              <a:latin typeface="+mj-lt"/>
            </a:endParaRPr>
          </a:p>
          <a:p>
            <a:pPr marL="457200" lvl="1" indent="0">
              <a:buNone/>
            </a:pPr>
            <a:r>
              <a:rPr lang="en-US" sz="2800" b="1" dirty="0">
                <a:latin typeface="+mj-lt"/>
              </a:rPr>
              <a:t>1) Conscious Gratitude = Appreciation for Life – “Gratitude Journal” or write down 3 things daily you are thankful for</a:t>
            </a:r>
          </a:p>
          <a:p>
            <a:pPr marL="457200" lvl="1" indent="0">
              <a:buNone/>
            </a:pPr>
            <a:endParaRPr lang="en-US" sz="2800" b="1" dirty="0">
              <a:latin typeface="+mj-lt"/>
            </a:endParaRPr>
          </a:p>
          <a:p>
            <a:pPr marL="457200" lvl="1" indent="0">
              <a:buNone/>
            </a:pPr>
            <a:r>
              <a:rPr lang="en-US" altLang="en-US" sz="3000" b="1" dirty="0">
                <a:latin typeface="+mj-lt"/>
                <a:cs typeface="Arial" panose="020B0604020202020204" pitchFamily="34" charset="0"/>
              </a:rPr>
              <a:t>2) Talk and share with others who understand or who you can trust (counselors, pastor, etc.)</a:t>
            </a:r>
          </a:p>
          <a:p>
            <a:pPr lvl="2"/>
            <a:r>
              <a:rPr lang="en-US" altLang="en-US" sz="2600" dirty="0">
                <a:latin typeface="+mj-lt"/>
                <a:cs typeface="Arial" panose="020B0604020202020204" pitchFamily="34" charset="0"/>
              </a:rPr>
              <a:t>Ask – “Who have I connected with today?” </a:t>
            </a:r>
          </a:p>
          <a:p>
            <a:pPr lvl="1"/>
            <a:endParaRPr lang="en-US" sz="2800" b="1" dirty="0"/>
          </a:p>
          <a:p>
            <a:pPr lvl="1"/>
            <a:endParaRPr lang="en-US" dirty="0"/>
          </a:p>
          <a:p>
            <a:endParaRPr lang="en-US" dirty="0"/>
          </a:p>
        </p:txBody>
      </p:sp>
      <p:sp>
        <p:nvSpPr>
          <p:cNvPr id="3" name="Title 2"/>
          <p:cNvSpPr>
            <a:spLocks noGrp="1"/>
          </p:cNvSpPr>
          <p:nvPr>
            <p:ph type="title"/>
          </p:nvPr>
        </p:nvSpPr>
        <p:spPr>
          <a:xfrm>
            <a:off x="5024" y="14183"/>
            <a:ext cx="9138976" cy="1143000"/>
          </a:xfrm>
        </p:spPr>
        <p:txBody>
          <a:bodyPr/>
          <a:lstStyle/>
          <a:p>
            <a:r>
              <a:rPr lang="en-US" b="1" dirty="0"/>
              <a:t>Emotional Wellness – </a:t>
            </a:r>
            <a:br>
              <a:rPr lang="en-US" b="1" dirty="0"/>
            </a:br>
            <a:r>
              <a:rPr lang="en-US" b="1" dirty="0"/>
              <a:t>Feelings Focus</a:t>
            </a:r>
          </a:p>
        </p:txBody>
      </p:sp>
      <p:pic>
        <p:nvPicPr>
          <p:cNvPr id="6" name="Picture 5">
            <a:extLst>
              <a:ext uri="{FF2B5EF4-FFF2-40B4-BE49-F238E27FC236}">
                <a16:creationId xmlns:a16="http://schemas.microsoft.com/office/drawing/2014/main" id="{FBD3D917-0357-4B30-A4AC-92A4EE81390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35782" y="2395823"/>
            <a:ext cx="3327831" cy="2730843"/>
          </a:xfrm>
          <a:prstGeom prst="rect">
            <a:avLst/>
          </a:prstGeom>
        </p:spPr>
      </p:pic>
    </p:spTree>
    <p:extLst>
      <p:ext uri="{BB962C8B-B14F-4D97-AF65-F5344CB8AC3E}">
        <p14:creationId xmlns:p14="http://schemas.microsoft.com/office/powerpoint/2010/main" val="2972202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21" y="1627833"/>
            <a:ext cx="5033767" cy="4547335"/>
          </a:xfrm>
        </p:spPr>
        <p:txBody>
          <a:bodyPr>
            <a:normAutofit fontScale="92500" lnSpcReduction="10000"/>
          </a:bodyPr>
          <a:lstStyle/>
          <a:p>
            <a:r>
              <a:rPr lang="en-US" sz="2800" b="1" dirty="0">
                <a:latin typeface="+mn-lt"/>
              </a:rPr>
              <a:t>Key Factors to Promote </a:t>
            </a:r>
            <a:r>
              <a:rPr lang="en-US" sz="2800" b="1" dirty="0">
                <a:solidFill>
                  <a:srgbClr val="FF0000"/>
                </a:solidFill>
                <a:latin typeface="+mn-lt"/>
              </a:rPr>
              <a:t>Social Wellness </a:t>
            </a:r>
            <a:r>
              <a:rPr lang="en-US" sz="2800" b="1" dirty="0">
                <a:latin typeface="+mn-lt"/>
              </a:rPr>
              <a:t>include:</a:t>
            </a:r>
          </a:p>
          <a:p>
            <a:pPr marL="457200" lvl="1" indent="0">
              <a:buNone/>
            </a:pPr>
            <a:r>
              <a:rPr lang="en-US" altLang="en-US" sz="2800" b="1" dirty="0">
                <a:latin typeface="+mn-lt"/>
                <a:cs typeface="Arial" panose="020B0604020202020204" pitchFamily="34" charset="0"/>
              </a:rPr>
              <a:t>1) Take daily “talk time” with a spouse, family member or friend (15 mins day) – “connecting conversations”</a:t>
            </a:r>
          </a:p>
          <a:p>
            <a:pPr marL="457200" lvl="1" indent="0">
              <a:buNone/>
            </a:pPr>
            <a:r>
              <a:rPr lang="en-US" altLang="en-US" sz="2800" b="1" dirty="0">
                <a:latin typeface="+mn-lt"/>
                <a:cs typeface="Arial" panose="020B0604020202020204" pitchFamily="34" charset="0"/>
              </a:rPr>
              <a:t>2) Connect with others</a:t>
            </a:r>
            <a:r>
              <a:rPr lang="en-US" altLang="en-US" sz="2800" dirty="0">
                <a:latin typeface="+mn-lt"/>
                <a:cs typeface="Arial" panose="020B0604020202020204" pitchFamily="34" charset="0"/>
              </a:rPr>
              <a:t> who give you strength, support – friend, friend group (fishing buddy, sports friend, etc.); OR activities that renew you</a:t>
            </a:r>
            <a:endParaRPr lang="en-US" sz="2800" dirty="0">
              <a:latin typeface="+mn-lt"/>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dirty="0"/>
          </a:p>
          <a:p>
            <a:endParaRPr lang="en-US" dirty="0"/>
          </a:p>
        </p:txBody>
      </p:sp>
      <p:sp>
        <p:nvSpPr>
          <p:cNvPr id="3" name="Title 2"/>
          <p:cNvSpPr>
            <a:spLocks noGrp="1"/>
          </p:cNvSpPr>
          <p:nvPr>
            <p:ph type="title"/>
          </p:nvPr>
        </p:nvSpPr>
        <p:spPr>
          <a:xfrm>
            <a:off x="25121" y="-1"/>
            <a:ext cx="8229600" cy="1296237"/>
          </a:xfrm>
        </p:spPr>
        <p:txBody>
          <a:bodyPr/>
          <a:lstStyle/>
          <a:p>
            <a:r>
              <a:rPr lang="en-US" b="1" dirty="0"/>
              <a:t>Relational (Social) Wellness – Connection Keys</a:t>
            </a:r>
          </a:p>
        </p:txBody>
      </p:sp>
      <p:pic>
        <p:nvPicPr>
          <p:cNvPr id="6" name="Picture 5">
            <a:extLst>
              <a:ext uri="{FF2B5EF4-FFF2-40B4-BE49-F238E27FC236}">
                <a16:creationId xmlns:a16="http://schemas.microsoft.com/office/drawing/2014/main" id="{774FCBC7-AF88-4D81-B4B8-8A73C559DA1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58888" y="2397026"/>
            <a:ext cx="3620417" cy="2833141"/>
          </a:xfrm>
          <a:prstGeom prst="rect">
            <a:avLst/>
          </a:prstGeom>
        </p:spPr>
      </p:pic>
      <p:sp>
        <p:nvSpPr>
          <p:cNvPr id="7" name="TextBox 6">
            <a:extLst>
              <a:ext uri="{FF2B5EF4-FFF2-40B4-BE49-F238E27FC236}">
                <a16:creationId xmlns:a16="http://schemas.microsoft.com/office/drawing/2014/main" id="{C7F65412-4444-4D05-B0A0-9696CA3AEDFB}"/>
              </a:ext>
            </a:extLst>
          </p:cNvPr>
          <p:cNvSpPr txBox="1"/>
          <p:nvPr/>
        </p:nvSpPr>
        <p:spPr>
          <a:xfrm>
            <a:off x="0" y="6585178"/>
            <a:ext cx="3912433" cy="230832"/>
          </a:xfrm>
          <a:prstGeom prst="rect">
            <a:avLst/>
          </a:prstGeom>
          <a:noFill/>
        </p:spPr>
        <p:txBody>
          <a:bodyPr wrap="square" rtlCol="0">
            <a:spAutoFit/>
          </a:bodyPr>
          <a:lstStyle/>
          <a:p>
            <a:r>
              <a:rPr lang="en-US" sz="900">
                <a:hlinkClick r:id="rId4" tooltip="https://hiveonline.org/prep4familyplanning/multi-ethnic-group-of-girls-laughing/"/>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437236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26EE-DF59-4975-9360-1A6C0E23D619}"/>
              </a:ext>
            </a:extLst>
          </p:cNvPr>
          <p:cNvSpPr>
            <a:spLocks noGrp="1"/>
          </p:cNvSpPr>
          <p:nvPr>
            <p:ph type="title"/>
          </p:nvPr>
        </p:nvSpPr>
        <p:spPr/>
        <p:txBody>
          <a:bodyPr/>
          <a:lstStyle/>
          <a:p>
            <a:r>
              <a:rPr lang="en-US" sz="4800" b="1" dirty="0"/>
              <a:t>Objectives</a:t>
            </a:r>
          </a:p>
        </p:txBody>
      </p:sp>
      <p:sp>
        <p:nvSpPr>
          <p:cNvPr id="3" name="Content Placeholder 2">
            <a:extLst>
              <a:ext uri="{FF2B5EF4-FFF2-40B4-BE49-F238E27FC236}">
                <a16:creationId xmlns:a16="http://schemas.microsoft.com/office/drawing/2014/main" id="{BC652E14-2DCD-4A37-982A-1A8787156C23}"/>
              </a:ext>
            </a:extLst>
          </p:cNvPr>
          <p:cNvSpPr>
            <a:spLocks noGrp="1"/>
          </p:cNvSpPr>
          <p:nvPr>
            <p:ph idx="1"/>
          </p:nvPr>
        </p:nvSpPr>
        <p:spPr>
          <a:xfrm>
            <a:off x="457200" y="2117557"/>
            <a:ext cx="8229600" cy="3056021"/>
          </a:xfrm>
        </p:spPr>
        <p:txBody>
          <a:bodyPr/>
          <a:lstStyle/>
          <a:p>
            <a:r>
              <a:rPr lang="en-US" dirty="0"/>
              <a:t>Define stress</a:t>
            </a:r>
          </a:p>
          <a:p>
            <a:r>
              <a:rPr lang="en-US" dirty="0"/>
              <a:t>Learn tips to juggle life’s pressures</a:t>
            </a:r>
          </a:p>
          <a:p>
            <a:r>
              <a:rPr lang="en-US" dirty="0"/>
              <a:t>Develop a wellness plan</a:t>
            </a:r>
          </a:p>
          <a:p>
            <a:r>
              <a:rPr lang="en-US" dirty="0"/>
              <a:t>Focus your time</a:t>
            </a:r>
          </a:p>
          <a:p>
            <a:r>
              <a:rPr lang="en-US" dirty="0"/>
              <a:t>Prevent board burn out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13639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67059"/>
            <a:ext cx="6282048" cy="4933741"/>
          </a:xfrm>
        </p:spPr>
        <p:txBody>
          <a:bodyPr>
            <a:normAutofit fontScale="92500" lnSpcReduction="10000"/>
          </a:bodyPr>
          <a:lstStyle/>
          <a:p>
            <a:r>
              <a:rPr lang="en-US" sz="2800" b="1" dirty="0">
                <a:latin typeface="+mn-lt"/>
              </a:rPr>
              <a:t>Key Factors to Promote </a:t>
            </a:r>
            <a:r>
              <a:rPr lang="en-US" sz="2800" b="1" dirty="0">
                <a:solidFill>
                  <a:srgbClr val="FF0000"/>
                </a:solidFill>
                <a:latin typeface="+mn-lt"/>
              </a:rPr>
              <a:t>Occupational Wellness </a:t>
            </a:r>
            <a:r>
              <a:rPr lang="en-US" sz="2800" b="1" dirty="0">
                <a:latin typeface="+mn-lt"/>
              </a:rPr>
              <a:t>include:</a:t>
            </a:r>
          </a:p>
          <a:p>
            <a:pPr marL="457200" lvl="1" indent="0">
              <a:buNone/>
            </a:pPr>
            <a:r>
              <a:rPr lang="en-US" sz="2800" b="1" dirty="0">
                <a:latin typeface="+mn-lt"/>
              </a:rPr>
              <a:t>1) Discuss job/work needs but don’t let it occupy ALL your life</a:t>
            </a:r>
          </a:p>
          <a:p>
            <a:pPr lvl="2"/>
            <a:r>
              <a:rPr lang="en-US" sz="2400" b="1" dirty="0">
                <a:latin typeface="+mn-lt"/>
              </a:rPr>
              <a:t>Take one thing OFF your “</a:t>
            </a:r>
            <a:r>
              <a:rPr lang="en-US" b="1" dirty="0">
                <a:latin typeface="+mn-lt"/>
              </a:rPr>
              <a:t>work</a:t>
            </a:r>
            <a:r>
              <a:rPr lang="en-US" sz="2400" b="1" dirty="0">
                <a:latin typeface="+mn-lt"/>
              </a:rPr>
              <a:t> to do list” each week – replace it with a wellness activity</a:t>
            </a:r>
          </a:p>
          <a:p>
            <a:pPr lvl="2"/>
            <a:r>
              <a:rPr lang="en-US" sz="2400" b="1" dirty="0">
                <a:latin typeface="+mn-lt"/>
              </a:rPr>
              <a:t>“Shrink” the work mindset </a:t>
            </a:r>
          </a:p>
          <a:p>
            <a:pPr marL="457200" lvl="1" indent="0">
              <a:buNone/>
            </a:pPr>
            <a:r>
              <a:rPr lang="en-US" sz="2800" b="1" dirty="0">
                <a:latin typeface="+mn-lt"/>
              </a:rPr>
              <a:t>2) Seek constructive feedback on your </a:t>
            </a:r>
            <a:r>
              <a:rPr lang="en-US" b="1" dirty="0">
                <a:latin typeface="+mn-lt"/>
              </a:rPr>
              <a:t>work efforts</a:t>
            </a:r>
            <a:r>
              <a:rPr lang="en-US" sz="2800" b="1" dirty="0">
                <a:latin typeface="+mn-lt"/>
              </a:rPr>
              <a:t> and ways to manage, grow or improve</a:t>
            </a:r>
          </a:p>
          <a:p>
            <a:pPr lvl="2"/>
            <a:r>
              <a:rPr lang="en-US" b="1" dirty="0">
                <a:latin typeface="+mn-lt"/>
              </a:rPr>
              <a:t>Professional development</a:t>
            </a:r>
            <a:r>
              <a:rPr lang="en-US" sz="2400" b="1" dirty="0">
                <a:latin typeface="+mn-lt"/>
              </a:rPr>
              <a:t> courses</a:t>
            </a:r>
          </a:p>
          <a:p>
            <a:pPr lvl="2"/>
            <a:r>
              <a:rPr lang="en-US" b="1" dirty="0">
                <a:latin typeface="+mn-lt"/>
              </a:rPr>
              <a:t>“Growth mindset”</a:t>
            </a:r>
            <a:endParaRPr lang="en-US" sz="2400" b="1" dirty="0">
              <a:latin typeface="+mn-lt"/>
            </a:endParaRPr>
          </a:p>
          <a:p>
            <a:pPr lvl="2"/>
            <a:endParaRPr lang="en-US" sz="2400" b="1" dirty="0"/>
          </a:p>
          <a:p>
            <a:endParaRPr lang="en-US" dirty="0"/>
          </a:p>
        </p:txBody>
      </p:sp>
      <p:sp>
        <p:nvSpPr>
          <p:cNvPr id="3" name="Title 2"/>
          <p:cNvSpPr>
            <a:spLocks noGrp="1"/>
          </p:cNvSpPr>
          <p:nvPr>
            <p:ph type="title"/>
          </p:nvPr>
        </p:nvSpPr>
        <p:spPr>
          <a:xfrm>
            <a:off x="0" y="205135"/>
            <a:ext cx="9144000" cy="773723"/>
          </a:xfrm>
        </p:spPr>
        <p:txBody>
          <a:bodyPr>
            <a:normAutofit fontScale="90000"/>
          </a:bodyPr>
          <a:lstStyle/>
          <a:p>
            <a:r>
              <a:rPr lang="en-US" b="1" dirty="0"/>
              <a:t>Professional Wellness – </a:t>
            </a:r>
            <a:br>
              <a:rPr lang="en-US" b="1" dirty="0"/>
            </a:br>
            <a:r>
              <a:rPr lang="en-US" b="1" dirty="0"/>
              <a:t>From Work to Wellness</a:t>
            </a:r>
          </a:p>
        </p:txBody>
      </p:sp>
      <p:pic>
        <p:nvPicPr>
          <p:cNvPr id="6" name="Picture 5">
            <a:extLst>
              <a:ext uri="{FF2B5EF4-FFF2-40B4-BE49-F238E27FC236}">
                <a16:creationId xmlns:a16="http://schemas.microsoft.com/office/drawing/2014/main" id="{7A0981C5-9E4C-4774-9D54-370843A918A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102698" y="2347784"/>
            <a:ext cx="3041302" cy="2681415"/>
          </a:xfrm>
          <a:prstGeom prst="rect">
            <a:avLst/>
          </a:prstGeom>
        </p:spPr>
      </p:pic>
      <p:sp>
        <p:nvSpPr>
          <p:cNvPr id="7" name="TextBox 6">
            <a:extLst>
              <a:ext uri="{FF2B5EF4-FFF2-40B4-BE49-F238E27FC236}">
                <a16:creationId xmlns:a16="http://schemas.microsoft.com/office/drawing/2014/main" id="{31972505-77F3-4DB0-9D2C-35C8317F70C0}"/>
              </a:ext>
            </a:extLst>
          </p:cNvPr>
          <p:cNvSpPr txBox="1"/>
          <p:nvPr/>
        </p:nvSpPr>
        <p:spPr>
          <a:xfrm>
            <a:off x="682775" y="6858000"/>
            <a:ext cx="7778450" cy="230832"/>
          </a:xfrm>
          <a:prstGeom prst="rect">
            <a:avLst/>
          </a:prstGeom>
          <a:noFill/>
        </p:spPr>
        <p:txBody>
          <a:bodyPr wrap="square" rtlCol="0">
            <a:spAutoFit/>
          </a:bodyPr>
          <a:lstStyle/>
          <a:p>
            <a:r>
              <a:rPr lang="en-US" sz="900">
                <a:hlinkClick r:id="rId4" tooltip="https://medium.com/@chrisgagne/three-key-benefits-of-meditation-and-mindfulness-in-knowledge-work-environments-d07575ef2390"/>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55464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31"/>
            <a:ext cx="8229600" cy="1143000"/>
          </a:xfrm>
        </p:spPr>
        <p:txBody>
          <a:bodyPr/>
          <a:lstStyle/>
          <a:p>
            <a:r>
              <a:rPr lang="en-US" b="1" dirty="0"/>
              <a:t>Commitment to Focus on Wellness</a:t>
            </a:r>
          </a:p>
        </p:txBody>
      </p:sp>
      <p:pic>
        <p:nvPicPr>
          <p:cNvPr id="8" name="Content Placeholder 7">
            <a:extLst>
              <a:ext uri="{FF2B5EF4-FFF2-40B4-BE49-F238E27FC236}">
                <a16:creationId xmlns:a16="http://schemas.microsoft.com/office/drawing/2014/main" id="{B06C0BC6-DD98-4450-A81B-361B305D744C}"/>
              </a:ext>
            </a:extLst>
          </p:cNvPr>
          <p:cNvPicPr>
            <a:picLocks noGrp="1" noChangeAspect="1"/>
          </p:cNvPicPr>
          <p:nvPr>
            <p:ph idx="1"/>
          </p:nvPr>
        </p:nvPicPr>
        <p:blipFill rotWithShape="1">
          <a:blip r:embed="rId3"/>
          <a:stretch/>
        </p:blipFill>
        <p:spPr>
          <a:xfrm>
            <a:off x="1347787" y="4994031"/>
            <a:ext cx="6448425" cy="1288030"/>
          </a:xfrm>
          <a:prstGeom prst="rect">
            <a:avLst/>
          </a:prstGeom>
        </p:spPr>
      </p:pic>
      <p:sp>
        <p:nvSpPr>
          <p:cNvPr id="4" name="Slide Number Placeholder 3"/>
          <p:cNvSpPr>
            <a:spLocks noGrp="1"/>
          </p:cNvSpPr>
          <p:nvPr>
            <p:ph type="sldNum" sz="quarter" idx="12"/>
          </p:nvPr>
        </p:nvSpPr>
        <p:spPr/>
        <p:txBody>
          <a:bodyPr/>
          <a:lstStyle/>
          <a:p>
            <a:endParaRPr lang="en-US" dirty="0"/>
          </a:p>
        </p:txBody>
      </p:sp>
      <p:sp>
        <p:nvSpPr>
          <p:cNvPr id="3" name="TextBox 2">
            <a:extLst>
              <a:ext uri="{FF2B5EF4-FFF2-40B4-BE49-F238E27FC236}">
                <a16:creationId xmlns:a16="http://schemas.microsoft.com/office/drawing/2014/main" id="{05E42288-B775-4806-806F-9E01655C868C}"/>
              </a:ext>
            </a:extLst>
          </p:cNvPr>
          <p:cNvSpPr txBox="1"/>
          <p:nvPr/>
        </p:nvSpPr>
        <p:spPr>
          <a:xfrm>
            <a:off x="150725" y="1487156"/>
            <a:ext cx="8882743" cy="3385542"/>
          </a:xfrm>
          <a:prstGeom prst="rect">
            <a:avLst/>
          </a:prstGeom>
          <a:noFill/>
        </p:spPr>
        <p:txBody>
          <a:bodyPr wrap="square" rtlCol="0">
            <a:spAutoFit/>
          </a:bodyPr>
          <a:lstStyle/>
          <a:p>
            <a:r>
              <a:rPr lang="en-US" sz="2800" b="1" dirty="0">
                <a:latin typeface="+mj-lt"/>
              </a:rPr>
              <a:t>Key Factors for Your Wellness Plan:</a:t>
            </a:r>
          </a:p>
          <a:p>
            <a:pPr marL="457200" indent="-457200">
              <a:buFont typeface="Arial" panose="020B0604020202020204" pitchFamily="34" charset="0"/>
              <a:buChar char="•"/>
            </a:pPr>
            <a:r>
              <a:rPr lang="en-US" sz="2800" dirty="0">
                <a:latin typeface="+mj-lt"/>
              </a:rPr>
              <a:t>Identify at least </a:t>
            </a:r>
            <a:r>
              <a:rPr lang="en-US" sz="2800" dirty="0">
                <a:solidFill>
                  <a:srgbClr val="FF0000"/>
                </a:solidFill>
                <a:latin typeface="+mj-lt"/>
              </a:rPr>
              <a:t>three “healthy habits” that you can begin today</a:t>
            </a:r>
          </a:p>
          <a:p>
            <a:pPr marL="457200" indent="-457200">
              <a:buFont typeface="Arial" panose="020B0604020202020204" pitchFamily="34" charset="0"/>
              <a:buChar char="•"/>
            </a:pPr>
            <a:r>
              <a:rPr lang="en-US" sz="2800" dirty="0">
                <a:latin typeface="+mj-lt"/>
              </a:rPr>
              <a:t>Take time to </a:t>
            </a:r>
            <a:r>
              <a:rPr lang="en-US" sz="2800" dirty="0">
                <a:solidFill>
                  <a:srgbClr val="FF0000"/>
                </a:solidFill>
                <a:latin typeface="+mj-lt"/>
              </a:rPr>
              <a:t>create a wellness plan for yourself</a:t>
            </a:r>
            <a:r>
              <a:rPr lang="en-US" sz="2800" dirty="0">
                <a:latin typeface="+mj-lt"/>
              </a:rPr>
              <a:t>, considering each area </a:t>
            </a:r>
          </a:p>
          <a:p>
            <a:pPr marL="457200" indent="-457200">
              <a:buFont typeface="Arial" panose="020B0604020202020204" pitchFamily="34" charset="0"/>
              <a:buChar char="•"/>
            </a:pPr>
            <a:r>
              <a:rPr lang="en-US" sz="2800" dirty="0">
                <a:solidFill>
                  <a:srgbClr val="FF0000"/>
                </a:solidFill>
                <a:latin typeface="+mj-lt"/>
              </a:rPr>
              <a:t>Find 1-2 individuals who will be your </a:t>
            </a:r>
            <a:r>
              <a:rPr lang="en-US" sz="2800" b="1" dirty="0">
                <a:solidFill>
                  <a:srgbClr val="FF0000"/>
                </a:solidFill>
                <a:latin typeface="+mj-lt"/>
              </a:rPr>
              <a:t>“wellness partners” </a:t>
            </a:r>
          </a:p>
          <a:p>
            <a:endParaRPr lang="en-US" dirty="0"/>
          </a:p>
        </p:txBody>
      </p:sp>
    </p:spTree>
    <p:extLst>
      <p:ext uri="{BB962C8B-B14F-4D97-AF65-F5344CB8AC3E}">
        <p14:creationId xmlns:p14="http://schemas.microsoft.com/office/powerpoint/2010/main" val="1515621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0B32-67D8-4CAC-951F-8D011356F71A}"/>
              </a:ext>
            </a:extLst>
          </p:cNvPr>
          <p:cNvSpPr>
            <a:spLocks noGrp="1"/>
          </p:cNvSpPr>
          <p:nvPr>
            <p:ph type="title"/>
          </p:nvPr>
        </p:nvSpPr>
        <p:spPr>
          <a:xfrm>
            <a:off x="0" y="45330"/>
            <a:ext cx="8229600" cy="1143000"/>
          </a:xfrm>
        </p:spPr>
        <p:txBody>
          <a:bodyPr/>
          <a:lstStyle/>
          <a:p>
            <a:r>
              <a:rPr lang="en-US" b="1" dirty="0"/>
              <a:t>Big Picture - What Are You Focusing On?</a:t>
            </a:r>
          </a:p>
        </p:txBody>
      </p:sp>
      <p:sp>
        <p:nvSpPr>
          <p:cNvPr id="3" name="Content Placeholder 2">
            <a:extLst>
              <a:ext uri="{FF2B5EF4-FFF2-40B4-BE49-F238E27FC236}">
                <a16:creationId xmlns:a16="http://schemas.microsoft.com/office/drawing/2014/main" id="{04D0866D-63F4-476E-A527-490759440744}"/>
              </a:ext>
            </a:extLst>
          </p:cNvPr>
          <p:cNvSpPr txBox="1">
            <a:spLocks/>
          </p:cNvSpPr>
          <p:nvPr/>
        </p:nvSpPr>
        <p:spPr>
          <a:xfrm>
            <a:off x="457200" y="1600200"/>
            <a:ext cx="8229600" cy="4525963"/>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lvl="1"/>
            <a:endParaRPr lang="en-US" dirty="0"/>
          </a:p>
        </p:txBody>
      </p:sp>
      <p:pic>
        <p:nvPicPr>
          <p:cNvPr id="5" name="Picture 2" descr="Best 500+ Camera Photos [HD] | Download Free Images &amp; Stock Photos On  Unsplash">
            <a:extLst>
              <a:ext uri="{FF2B5EF4-FFF2-40B4-BE49-F238E27FC236}">
                <a16:creationId xmlns:a16="http://schemas.microsoft.com/office/drawing/2014/main" id="{6EFBE231-C967-4EBE-88C8-73B7DF384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886" y="1600200"/>
            <a:ext cx="4128371" cy="29818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56B616A9-964D-410C-9392-1F701900680B}"/>
              </a:ext>
            </a:extLst>
          </p:cNvPr>
          <p:cNvSpPr txBox="1">
            <a:spLocks/>
          </p:cNvSpPr>
          <p:nvPr/>
        </p:nvSpPr>
        <p:spPr>
          <a:xfrm>
            <a:off x="326572" y="1600200"/>
            <a:ext cx="4637314" cy="3657599"/>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What you </a:t>
            </a:r>
            <a:r>
              <a:rPr lang="en-US" dirty="0">
                <a:solidFill>
                  <a:srgbClr val="FF0000"/>
                </a:solidFill>
              </a:rPr>
              <a:t>focus on </a:t>
            </a:r>
            <a:r>
              <a:rPr lang="en-US" dirty="0"/>
              <a:t>can make all the difference!</a:t>
            </a:r>
          </a:p>
          <a:p>
            <a:pPr lvl="1"/>
            <a:r>
              <a:rPr lang="en-US" dirty="0"/>
              <a:t>Refocus if needed </a:t>
            </a:r>
          </a:p>
          <a:p>
            <a:r>
              <a:rPr lang="en-US" dirty="0"/>
              <a:t>Vision</a:t>
            </a:r>
          </a:p>
          <a:p>
            <a:pPr lvl="1"/>
            <a:r>
              <a:rPr lang="en-US" dirty="0"/>
              <a:t>What do you want your life to be? </a:t>
            </a:r>
          </a:p>
          <a:p>
            <a:r>
              <a:rPr lang="en-US" dirty="0"/>
              <a:t>Goals &amp; Top Priorities– is your wellness included?</a:t>
            </a:r>
          </a:p>
        </p:txBody>
      </p:sp>
    </p:spTree>
    <p:extLst>
      <p:ext uri="{BB962C8B-B14F-4D97-AF65-F5344CB8AC3E}">
        <p14:creationId xmlns:p14="http://schemas.microsoft.com/office/powerpoint/2010/main" val="3678123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AC4C-1E90-4C63-8CFE-3821CA386411}"/>
              </a:ext>
            </a:extLst>
          </p:cNvPr>
          <p:cNvSpPr>
            <a:spLocks noGrp="1"/>
          </p:cNvSpPr>
          <p:nvPr>
            <p:ph type="title"/>
          </p:nvPr>
        </p:nvSpPr>
        <p:spPr>
          <a:xfrm>
            <a:off x="15073" y="54865"/>
            <a:ext cx="8229600" cy="1143000"/>
          </a:xfrm>
        </p:spPr>
        <p:txBody>
          <a:bodyPr/>
          <a:lstStyle/>
          <a:p>
            <a:r>
              <a:rPr lang="en-US" b="1" dirty="0"/>
              <a:t>Big Picture – How to Help Others Toward Wellness</a:t>
            </a:r>
          </a:p>
        </p:txBody>
      </p:sp>
      <p:sp>
        <p:nvSpPr>
          <p:cNvPr id="3" name="Content Placeholder 2">
            <a:extLst>
              <a:ext uri="{FF2B5EF4-FFF2-40B4-BE49-F238E27FC236}">
                <a16:creationId xmlns:a16="http://schemas.microsoft.com/office/drawing/2014/main" id="{84BB7B56-95B6-4C6A-8199-A793DEC3FEAE}"/>
              </a:ext>
            </a:extLst>
          </p:cNvPr>
          <p:cNvSpPr>
            <a:spLocks noGrp="1"/>
          </p:cNvSpPr>
          <p:nvPr>
            <p:ph idx="1"/>
          </p:nvPr>
        </p:nvSpPr>
        <p:spPr>
          <a:xfrm>
            <a:off x="15074" y="1600200"/>
            <a:ext cx="5157996" cy="4525963"/>
          </a:xfrm>
        </p:spPr>
        <p:txBody>
          <a:bodyPr/>
          <a:lstStyle/>
          <a:p>
            <a:r>
              <a:rPr lang="en-US" dirty="0">
                <a:solidFill>
                  <a:srgbClr val="FF0000"/>
                </a:solidFill>
                <a:latin typeface="+mj-lt"/>
              </a:rPr>
              <a:t>Wellness</a:t>
            </a:r>
            <a:r>
              <a:rPr lang="en-US" dirty="0">
                <a:latin typeface="+mj-lt"/>
              </a:rPr>
              <a:t> needs to be everybody’s business = </a:t>
            </a:r>
            <a:r>
              <a:rPr lang="en-US" dirty="0">
                <a:solidFill>
                  <a:srgbClr val="FF0000"/>
                </a:solidFill>
                <a:latin typeface="+mj-lt"/>
              </a:rPr>
              <a:t>priority.</a:t>
            </a:r>
            <a:r>
              <a:rPr lang="en-US" dirty="0">
                <a:latin typeface="+mj-lt"/>
              </a:rPr>
              <a:t>  </a:t>
            </a:r>
          </a:p>
          <a:p>
            <a:pPr lvl="1"/>
            <a:r>
              <a:rPr lang="en-US" dirty="0">
                <a:latin typeface="+mj-lt"/>
              </a:rPr>
              <a:t>Listen as needed to others</a:t>
            </a:r>
          </a:p>
          <a:p>
            <a:pPr lvl="1"/>
            <a:r>
              <a:rPr lang="en-US" dirty="0">
                <a:latin typeface="+mj-lt"/>
              </a:rPr>
              <a:t>Recognize problems of stress and burnout</a:t>
            </a:r>
          </a:p>
          <a:p>
            <a:pPr lvl="1"/>
            <a:r>
              <a:rPr lang="en-US" dirty="0">
                <a:latin typeface="+mj-lt"/>
              </a:rPr>
              <a:t>Notice signs of difficulty</a:t>
            </a:r>
          </a:p>
          <a:p>
            <a:pPr lvl="1"/>
            <a:r>
              <a:rPr lang="en-US" dirty="0">
                <a:latin typeface="+mj-lt"/>
              </a:rPr>
              <a:t>Provide education</a:t>
            </a:r>
          </a:p>
          <a:p>
            <a:pPr lvl="1"/>
            <a:r>
              <a:rPr lang="en-US" dirty="0">
                <a:latin typeface="+mj-lt"/>
              </a:rPr>
              <a:t>Gather resources</a:t>
            </a:r>
          </a:p>
        </p:txBody>
      </p:sp>
      <p:pic>
        <p:nvPicPr>
          <p:cNvPr id="1026" name="Picture 2" descr="person holding babys hand">
            <a:extLst>
              <a:ext uri="{FF2B5EF4-FFF2-40B4-BE49-F238E27FC236}">
                <a16:creationId xmlns:a16="http://schemas.microsoft.com/office/drawing/2014/main" id="{37260C5E-F84E-493A-973A-B635E2384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069" y="1600200"/>
            <a:ext cx="3865423" cy="257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02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39BC6-5845-4184-BDD4-9A74241939EE}"/>
              </a:ext>
            </a:extLst>
          </p:cNvPr>
          <p:cNvSpPr>
            <a:spLocks noGrp="1"/>
          </p:cNvSpPr>
          <p:nvPr>
            <p:ph type="title"/>
          </p:nvPr>
        </p:nvSpPr>
        <p:spPr>
          <a:xfrm>
            <a:off x="5024" y="0"/>
            <a:ext cx="8229600" cy="1143000"/>
          </a:xfrm>
        </p:spPr>
        <p:txBody>
          <a:bodyPr/>
          <a:lstStyle/>
          <a:p>
            <a:r>
              <a:rPr lang="en-US" b="1" dirty="0"/>
              <a:t>Big Picture – </a:t>
            </a:r>
            <a:br>
              <a:rPr lang="en-US" b="1" dirty="0"/>
            </a:br>
            <a:r>
              <a:rPr lang="en-US" b="1" dirty="0"/>
              <a:t>Time Management Tips</a:t>
            </a:r>
          </a:p>
        </p:txBody>
      </p:sp>
      <p:sp>
        <p:nvSpPr>
          <p:cNvPr id="3" name="Content Placeholder 2">
            <a:extLst>
              <a:ext uri="{FF2B5EF4-FFF2-40B4-BE49-F238E27FC236}">
                <a16:creationId xmlns:a16="http://schemas.microsoft.com/office/drawing/2014/main" id="{BAD4745B-7B5D-4A3F-9F6F-E1D2DECFFEB4}"/>
              </a:ext>
            </a:extLst>
          </p:cNvPr>
          <p:cNvSpPr txBox="1">
            <a:spLocks/>
          </p:cNvSpPr>
          <p:nvPr/>
        </p:nvSpPr>
        <p:spPr>
          <a:xfrm>
            <a:off x="122998" y="1572649"/>
            <a:ext cx="8229600" cy="4798954"/>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AutoNum type="arabicPeriod"/>
            </a:pPr>
            <a:r>
              <a:rPr lang="en-US" sz="2400" dirty="0"/>
              <a:t>Know how you spend your time</a:t>
            </a:r>
          </a:p>
          <a:p>
            <a:pPr marL="514350" indent="-514350">
              <a:buAutoNum type="arabicPeriod"/>
            </a:pPr>
            <a:r>
              <a:rPr lang="en-US" sz="2400" dirty="0"/>
              <a:t>Set priorities</a:t>
            </a:r>
          </a:p>
          <a:p>
            <a:pPr marL="514350" indent="-514350">
              <a:buAutoNum type="arabicPeriod"/>
            </a:pPr>
            <a:r>
              <a:rPr lang="en-US" sz="2400" dirty="0"/>
              <a:t>Use a planning tool</a:t>
            </a:r>
          </a:p>
          <a:p>
            <a:pPr marL="514350" indent="-514350">
              <a:buAutoNum type="arabicPeriod"/>
            </a:pPr>
            <a:r>
              <a:rPr lang="en-US" sz="2400" dirty="0"/>
              <a:t>Get organized</a:t>
            </a:r>
          </a:p>
          <a:p>
            <a:pPr marL="514350" indent="-514350">
              <a:buAutoNum type="arabicPeriod"/>
            </a:pPr>
            <a:r>
              <a:rPr lang="en-US" sz="2400" dirty="0"/>
              <a:t>Schedule appropriately</a:t>
            </a:r>
          </a:p>
          <a:p>
            <a:pPr marL="514350" indent="-514350">
              <a:buAutoNum type="arabicPeriod"/>
            </a:pPr>
            <a:r>
              <a:rPr lang="en-US" sz="2400" dirty="0"/>
              <a:t>Delegate:  Get Help from Others</a:t>
            </a:r>
          </a:p>
          <a:p>
            <a:pPr marL="514350" indent="-514350">
              <a:buAutoNum type="arabicPeriod"/>
            </a:pPr>
            <a:r>
              <a:rPr lang="en-US" sz="2400" dirty="0"/>
              <a:t>Stop procrastinating</a:t>
            </a:r>
          </a:p>
          <a:p>
            <a:pPr marL="514350" indent="-514350">
              <a:buAutoNum type="arabicPeriod"/>
            </a:pPr>
            <a:r>
              <a:rPr lang="en-US" sz="2400" dirty="0"/>
              <a:t>Manage time wasters</a:t>
            </a:r>
          </a:p>
          <a:p>
            <a:pPr marL="514350" indent="-514350">
              <a:buAutoNum type="arabicPeriod"/>
            </a:pPr>
            <a:r>
              <a:rPr lang="en-US" sz="2400" dirty="0"/>
              <a:t>Avoid multi-tasking</a:t>
            </a:r>
          </a:p>
          <a:p>
            <a:pPr marL="514350" indent="-514350">
              <a:buAutoNum type="arabicPeriod"/>
            </a:pPr>
            <a:r>
              <a:rPr lang="en-US" sz="2400" dirty="0"/>
              <a:t> Stay healthy</a:t>
            </a:r>
          </a:p>
          <a:p>
            <a:pPr marL="514350" indent="-514350">
              <a:buAutoNum type="arabicPeriod"/>
            </a:pPr>
            <a:endParaRPr lang="en-US" dirty="0"/>
          </a:p>
        </p:txBody>
      </p:sp>
      <p:pic>
        <p:nvPicPr>
          <p:cNvPr id="5" name="Picture 4">
            <a:extLst>
              <a:ext uri="{FF2B5EF4-FFF2-40B4-BE49-F238E27FC236}">
                <a16:creationId xmlns:a16="http://schemas.microsoft.com/office/drawing/2014/main" id="{B6B9F8F0-8D69-482E-A81E-472BB3550CD6}"/>
              </a:ext>
            </a:extLst>
          </p:cNvPr>
          <p:cNvPicPr>
            <a:picLocks noChangeAspect="1"/>
          </p:cNvPicPr>
          <p:nvPr/>
        </p:nvPicPr>
        <p:blipFill>
          <a:blip r:embed="rId3"/>
          <a:stretch>
            <a:fillRect/>
          </a:stretch>
        </p:blipFill>
        <p:spPr>
          <a:xfrm>
            <a:off x="4993693" y="1572649"/>
            <a:ext cx="4027310" cy="4014235"/>
          </a:xfrm>
          <a:prstGeom prst="rect">
            <a:avLst/>
          </a:prstGeom>
        </p:spPr>
      </p:pic>
    </p:spTree>
    <p:extLst>
      <p:ext uri="{BB962C8B-B14F-4D97-AF65-F5344CB8AC3E}">
        <p14:creationId xmlns:p14="http://schemas.microsoft.com/office/powerpoint/2010/main" val="1960157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AC4C-1E90-4C63-8CFE-3821CA386411}"/>
              </a:ext>
            </a:extLst>
          </p:cNvPr>
          <p:cNvSpPr>
            <a:spLocks noGrp="1"/>
          </p:cNvSpPr>
          <p:nvPr>
            <p:ph type="title"/>
          </p:nvPr>
        </p:nvSpPr>
        <p:spPr>
          <a:xfrm>
            <a:off x="15073" y="54865"/>
            <a:ext cx="8229600" cy="1143000"/>
          </a:xfrm>
        </p:spPr>
        <p:txBody>
          <a:bodyPr/>
          <a:lstStyle/>
          <a:p>
            <a:r>
              <a:rPr lang="en-US" b="1" dirty="0"/>
              <a:t>Board Burnout</a:t>
            </a:r>
          </a:p>
        </p:txBody>
      </p:sp>
      <p:sp>
        <p:nvSpPr>
          <p:cNvPr id="3" name="Content Placeholder 2">
            <a:extLst>
              <a:ext uri="{FF2B5EF4-FFF2-40B4-BE49-F238E27FC236}">
                <a16:creationId xmlns:a16="http://schemas.microsoft.com/office/drawing/2014/main" id="{84BB7B56-95B6-4C6A-8199-A793DEC3FEAE}"/>
              </a:ext>
            </a:extLst>
          </p:cNvPr>
          <p:cNvSpPr>
            <a:spLocks noGrp="1"/>
          </p:cNvSpPr>
          <p:nvPr>
            <p:ph idx="1"/>
          </p:nvPr>
        </p:nvSpPr>
        <p:spPr>
          <a:xfrm>
            <a:off x="15074" y="1359564"/>
            <a:ext cx="5157996" cy="4525963"/>
          </a:xfrm>
        </p:spPr>
        <p:txBody>
          <a:bodyPr/>
          <a:lstStyle/>
          <a:p>
            <a:r>
              <a:rPr lang="en-US" dirty="0">
                <a:latin typeface="+mj-lt"/>
              </a:rPr>
              <a:t>Review board meeting functions</a:t>
            </a:r>
          </a:p>
          <a:p>
            <a:pPr lvl="1"/>
            <a:r>
              <a:rPr lang="en-US" dirty="0">
                <a:latin typeface="+mj-lt"/>
              </a:rPr>
              <a:t>Are meetings efficient &amp; effective?</a:t>
            </a:r>
          </a:p>
          <a:p>
            <a:pPr lvl="1"/>
            <a:r>
              <a:rPr lang="en-US" dirty="0">
                <a:latin typeface="+mj-lt"/>
              </a:rPr>
              <a:t>Are there jobs that can be hired out?</a:t>
            </a:r>
          </a:p>
          <a:p>
            <a:pPr lvl="1"/>
            <a:r>
              <a:rPr lang="en-US" dirty="0">
                <a:latin typeface="+mj-lt"/>
              </a:rPr>
              <a:t>Do board position descriptions match duties?</a:t>
            </a:r>
          </a:p>
          <a:p>
            <a:pPr lvl="1"/>
            <a:r>
              <a:rPr lang="en-US" dirty="0">
                <a:latin typeface="+mj-lt"/>
              </a:rPr>
              <a:t>Are meeting schedules and information consistent?</a:t>
            </a:r>
          </a:p>
        </p:txBody>
      </p:sp>
      <p:pic>
        <p:nvPicPr>
          <p:cNvPr id="5" name="Picture 4">
            <a:extLst>
              <a:ext uri="{FF2B5EF4-FFF2-40B4-BE49-F238E27FC236}">
                <a16:creationId xmlns:a16="http://schemas.microsoft.com/office/drawing/2014/main" id="{94DF0A95-63CD-4B1D-91A7-E40A5DB9B8F3}"/>
              </a:ext>
            </a:extLst>
          </p:cNvPr>
          <p:cNvPicPr>
            <a:picLocks noChangeAspect="1"/>
          </p:cNvPicPr>
          <p:nvPr/>
        </p:nvPicPr>
        <p:blipFill>
          <a:blip r:embed="rId3"/>
          <a:stretch>
            <a:fillRect/>
          </a:stretch>
        </p:blipFill>
        <p:spPr>
          <a:xfrm>
            <a:off x="5173070" y="1600200"/>
            <a:ext cx="3681662" cy="2454441"/>
          </a:xfrm>
          <a:prstGeom prst="rect">
            <a:avLst/>
          </a:prstGeom>
        </p:spPr>
      </p:pic>
    </p:spTree>
    <p:extLst>
      <p:ext uri="{BB962C8B-B14F-4D97-AF65-F5344CB8AC3E}">
        <p14:creationId xmlns:p14="http://schemas.microsoft.com/office/powerpoint/2010/main" val="3189658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AC4C-1E90-4C63-8CFE-3821CA386411}"/>
              </a:ext>
            </a:extLst>
          </p:cNvPr>
          <p:cNvSpPr>
            <a:spLocks noGrp="1"/>
          </p:cNvSpPr>
          <p:nvPr>
            <p:ph type="title"/>
          </p:nvPr>
        </p:nvSpPr>
        <p:spPr>
          <a:xfrm>
            <a:off x="15072" y="54865"/>
            <a:ext cx="9128927" cy="1143000"/>
          </a:xfrm>
        </p:spPr>
        <p:txBody>
          <a:bodyPr/>
          <a:lstStyle/>
          <a:p>
            <a:r>
              <a:rPr lang="en-US" b="1" dirty="0"/>
              <a:t>Communicating to Prevent Board Burnout During the Meeting</a:t>
            </a:r>
          </a:p>
        </p:txBody>
      </p:sp>
      <p:sp>
        <p:nvSpPr>
          <p:cNvPr id="3" name="Content Placeholder 2">
            <a:extLst>
              <a:ext uri="{FF2B5EF4-FFF2-40B4-BE49-F238E27FC236}">
                <a16:creationId xmlns:a16="http://schemas.microsoft.com/office/drawing/2014/main" id="{84BB7B56-95B6-4C6A-8199-A793DEC3FEAE}"/>
              </a:ext>
            </a:extLst>
          </p:cNvPr>
          <p:cNvSpPr>
            <a:spLocks noGrp="1"/>
          </p:cNvSpPr>
          <p:nvPr>
            <p:ph idx="1"/>
          </p:nvPr>
        </p:nvSpPr>
        <p:spPr>
          <a:xfrm>
            <a:off x="15074" y="1600200"/>
            <a:ext cx="5157996" cy="4525963"/>
          </a:xfrm>
        </p:spPr>
        <p:txBody>
          <a:bodyPr/>
          <a:lstStyle/>
          <a:p>
            <a:r>
              <a:rPr lang="en-US" dirty="0">
                <a:latin typeface="+mj-lt"/>
              </a:rPr>
              <a:t>Schedule breaks</a:t>
            </a:r>
          </a:p>
          <a:p>
            <a:r>
              <a:rPr lang="en-US" dirty="0">
                <a:latin typeface="+mj-lt"/>
              </a:rPr>
              <a:t>Celebrate success-focus on the positive.</a:t>
            </a:r>
          </a:p>
          <a:p>
            <a:r>
              <a:rPr lang="en-US" dirty="0">
                <a:latin typeface="+mj-lt"/>
              </a:rPr>
              <a:t>Provide opportunities for self-care.</a:t>
            </a:r>
          </a:p>
          <a:p>
            <a:r>
              <a:rPr lang="en-US" dirty="0">
                <a:latin typeface="+mj-lt"/>
              </a:rPr>
              <a:t>Provide opportunities for education and self development.</a:t>
            </a:r>
          </a:p>
          <a:p>
            <a:endParaRPr lang="en-US" dirty="0">
              <a:latin typeface="+mj-lt"/>
            </a:endParaRPr>
          </a:p>
          <a:p>
            <a:endParaRPr lang="en-US" dirty="0">
              <a:latin typeface="+mj-lt"/>
            </a:endParaRPr>
          </a:p>
          <a:p>
            <a:endParaRPr lang="en-US" dirty="0">
              <a:latin typeface="+mj-lt"/>
            </a:endParaRPr>
          </a:p>
          <a:p>
            <a:endParaRPr lang="en-US" dirty="0">
              <a:latin typeface="+mj-lt"/>
            </a:endParaRPr>
          </a:p>
        </p:txBody>
      </p:sp>
      <p:pic>
        <p:nvPicPr>
          <p:cNvPr id="5" name="Picture 4">
            <a:extLst>
              <a:ext uri="{FF2B5EF4-FFF2-40B4-BE49-F238E27FC236}">
                <a16:creationId xmlns:a16="http://schemas.microsoft.com/office/drawing/2014/main" id="{EF687072-777F-49CB-A153-680B299EC899}"/>
              </a:ext>
            </a:extLst>
          </p:cNvPr>
          <p:cNvPicPr>
            <a:picLocks noChangeAspect="1"/>
          </p:cNvPicPr>
          <p:nvPr/>
        </p:nvPicPr>
        <p:blipFill rotWithShape="1">
          <a:blip r:embed="rId3"/>
          <a:srcRect t="27891" b="8592"/>
          <a:stretch/>
        </p:blipFill>
        <p:spPr>
          <a:xfrm>
            <a:off x="5041732" y="2526631"/>
            <a:ext cx="3969921" cy="1890937"/>
          </a:xfrm>
          <a:prstGeom prst="rect">
            <a:avLst/>
          </a:prstGeom>
        </p:spPr>
      </p:pic>
    </p:spTree>
    <p:extLst>
      <p:ext uri="{BB962C8B-B14F-4D97-AF65-F5344CB8AC3E}">
        <p14:creationId xmlns:p14="http://schemas.microsoft.com/office/powerpoint/2010/main" val="361851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6D6F-5DAA-485D-AC6F-0A72DF6A87CC}"/>
              </a:ext>
            </a:extLst>
          </p:cNvPr>
          <p:cNvSpPr>
            <a:spLocks noGrp="1"/>
          </p:cNvSpPr>
          <p:nvPr>
            <p:ph type="title"/>
          </p:nvPr>
        </p:nvSpPr>
        <p:spPr/>
        <p:txBody>
          <a:bodyPr/>
          <a:lstStyle/>
          <a:p>
            <a:r>
              <a:rPr lang="en-US" sz="4800" b="1" dirty="0">
                <a:latin typeface="+mj-lt"/>
              </a:rPr>
              <a:t>Everyday tips </a:t>
            </a:r>
          </a:p>
        </p:txBody>
      </p:sp>
      <p:sp>
        <p:nvSpPr>
          <p:cNvPr id="3" name="Content Placeholder 2">
            <a:extLst>
              <a:ext uri="{FF2B5EF4-FFF2-40B4-BE49-F238E27FC236}">
                <a16:creationId xmlns:a16="http://schemas.microsoft.com/office/drawing/2014/main" id="{495BB33E-78EF-43BD-8907-E66DA3D7172F}"/>
              </a:ext>
            </a:extLst>
          </p:cNvPr>
          <p:cNvSpPr>
            <a:spLocks noGrp="1"/>
          </p:cNvSpPr>
          <p:nvPr>
            <p:ph idx="1"/>
          </p:nvPr>
        </p:nvSpPr>
        <p:spPr>
          <a:xfrm>
            <a:off x="457200" y="1678488"/>
            <a:ext cx="8229600" cy="4447675"/>
          </a:xfrm>
        </p:spPr>
        <p:txBody>
          <a:bodyPr/>
          <a:lstStyle/>
          <a:p>
            <a:r>
              <a:rPr lang="en-US" b="1" dirty="0">
                <a:solidFill>
                  <a:schemeClr val="accent3">
                    <a:lumMod val="50000"/>
                  </a:schemeClr>
                </a:solidFill>
                <a:latin typeface="+mj-lt"/>
              </a:rPr>
              <a:t>Mindfulness</a:t>
            </a:r>
            <a:r>
              <a:rPr lang="en-US" dirty="0">
                <a:latin typeface="+mj-lt"/>
              </a:rPr>
              <a:t> – Pay attention to the present moment </a:t>
            </a:r>
          </a:p>
          <a:p>
            <a:r>
              <a:rPr lang="en-US" b="1" dirty="0">
                <a:solidFill>
                  <a:schemeClr val="accent3">
                    <a:lumMod val="50000"/>
                  </a:schemeClr>
                </a:solidFill>
                <a:latin typeface="+mj-lt"/>
              </a:rPr>
              <a:t>Breathing Exercises </a:t>
            </a:r>
            <a:r>
              <a:rPr lang="en-US" dirty="0">
                <a:latin typeface="+mj-lt"/>
              </a:rPr>
              <a:t>– Box breathing</a:t>
            </a:r>
          </a:p>
          <a:p>
            <a:r>
              <a:rPr lang="en-US" b="1" dirty="0">
                <a:solidFill>
                  <a:schemeClr val="accent3">
                    <a:lumMod val="50000"/>
                  </a:schemeClr>
                </a:solidFill>
                <a:latin typeface="+mj-lt"/>
              </a:rPr>
              <a:t>Create Positive States of Mind </a:t>
            </a:r>
            <a:r>
              <a:rPr lang="en-US" dirty="0">
                <a:latin typeface="+mj-lt"/>
              </a:rPr>
              <a:t>– Build your resilience plan and engage in activities that create positive emotions</a:t>
            </a:r>
          </a:p>
        </p:txBody>
      </p:sp>
      <p:pic>
        <p:nvPicPr>
          <p:cNvPr id="5" name="Picture 4">
            <a:extLst>
              <a:ext uri="{FF2B5EF4-FFF2-40B4-BE49-F238E27FC236}">
                <a16:creationId xmlns:a16="http://schemas.microsoft.com/office/drawing/2014/main" id="{3FF20385-AF28-4233-8703-0FD6F2F4E7CB}"/>
              </a:ext>
            </a:extLst>
          </p:cNvPr>
          <p:cNvPicPr>
            <a:picLocks noChangeAspect="1"/>
          </p:cNvPicPr>
          <p:nvPr/>
        </p:nvPicPr>
        <p:blipFill rotWithShape="1">
          <a:blip r:embed="rId3"/>
          <a:srcRect l="3948" t="24342" r="2895" b="27105"/>
          <a:stretch/>
        </p:blipFill>
        <p:spPr>
          <a:xfrm>
            <a:off x="5245767" y="4976535"/>
            <a:ext cx="3308685" cy="1149628"/>
          </a:xfrm>
          <a:prstGeom prst="rect">
            <a:avLst/>
          </a:prstGeom>
        </p:spPr>
      </p:pic>
    </p:spTree>
    <p:extLst>
      <p:ext uri="{BB962C8B-B14F-4D97-AF65-F5344CB8AC3E}">
        <p14:creationId xmlns:p14="http://schemas.microsoft.com/office/powerpoint/2010/main" val="2514755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68E98-4634-444E-AF26-61BE31AAD042}"/>
              </a:ext>
            </a:extLst>
          </p:cNvPr>
          <p:cNvSpPr/>
          <p:nvPr/>
        </p:nvSpPr>
        <p:spPr>
          <a:xfrm>
            <a:off x="264802" y="676503"/>
            <a:ext cx="8614395" cy="2123658"/>
          </a:xfrm>
          <a:prstGeom prst="rect">
            <a:avLst/>
          </a:prstGeom>
        </p:spPr>
        <p:txBody>
          <a:bodyPr wrap="square">
            <a:spAutoFit/>
          </a:bodyPr>
          <a:lstStyle/>
          <a:p>
            <a:r>
              <a:rPr lang="en-US" sz="4400" dirty="0">
                <a:solidFill>
                  <a:srgbClr val="333333"/>
                </a:solidFill>
                <a:latin typeface="Georgia" panose="02040502050405020303" pitchFamily="18" charset="0"/>
              </a:rPr>
              <a:t>“Sometimes the most productive thing you can do is relax.” </a:t>
            </a:r>
          </a:p>
          <a:p>
            <a:r>
              <a:rPr lang="en-US" sz="4400" dirty="0">
                <a:solidFill>
                  <a:srgbClr val="333333"/>
                </a:solidFill>
                <a:latin typeface="Georgia" panose="02040502050405020303" pitchFamily="18" charset="0"/>
              </a:rPr>
              <a:t>												</a:t>
            </a:r>
            <a:r>
              <a:rPr lang="en-US" sz="2800" dirty="0">
                <a:solidFill>
                  <a:srgbClr val="333333"/>
                </a:solidFill>
                <a:latin typeface="Georgia" panose="02040502050405020303" pitchFamily="18" charset="0"/>
              </a:rPr>
              <a:t>Mark Black</a:t>
            </a:r>
            <a:endParaRPr lang="en-US" sz="2800" b="0" i="0" dirty="0">
              <a:solidFill>
                <a:srgbClr val="333333"/>
              </a:solidFill>
              <a:effectLst/>
              <a:latin typeface="Georgia" panose="02040502050405020303" pitchFamily="18" charset="0"/>
            </a:endParaRPr>
          </a:p>
        </p:txBody>
      </p:sp>
      <p:pic>
        <p:nvPicPr>
          <p:cNvPr id="3" name="Picture 4" descr="https://media.istockphoto.com/photos/stone-pebble-gray-picture-id1288973456?b=1&amp;k=20&amp;m=1288973456&amp;s=170667a&amp;w=0&amp;h=GBGgp4yrZv4ooDBws8yHF24sJ3rkEpObYsBWpVNKFT8=">
            <a:extLst>
              <a:ext uri="{FF2B5EF4-FFF2-40B4-BE49-F238E27FC236}">
                <a16:creationId xmlns:a16="http://schemas.microsoft.com/office/drawing/2014/main" id="{3618DB95-CB08-4A12-B5D6-F5B836FDF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794" y="2800161"/>
            <a:ext cx="4547614" cy="3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706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5718" y="1541588"/>
            <a:ext cx="7212563" cy="1248504"/>
          </a:xfrm>
        </p:spPr>
        <p:txBody>
          <a:bodyPr/>
          <a:lstStyle/>
          <a:p>
            <a:r>
              <a:rPr lang="en-US" b="1" dirty="0"/>
              <a:t>Any Questions?</a:t>
            </a:r>
          </a:p>
          <a:p>
            <a:r>
              <a:rPr lang="en-US" b="1" dirty="0"/>
              <a:t>Comments?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537B-2EE0-4C0F-895E-D3E39402FE2A}"/>
              </a:ext>
            </a:extLst>
          </p:cNvPr>
          <p:cNvSpPr>
            <a:spLocks noGrp="1"/>
          </p:cNvSpPr>
          <p:nvPr>
            <p:ph type="title"/>
          </p:nvPr>
        </p:nvSpPr>
        <p:spPr/>
        <p:txBody>
          <a:bodyPr/>
          <a:lstStyle/>
          <a:p>
            <a:r>
              <a:rPr lang="en-US" sz="4800" b="1" dirty="0">
                <a:latin typeface="+mj-lt"/>
              </a:rPr>
              <a:t>What is stress?</a:t>
            </a:r>
          </a:p>
        </p:txBody>
      </p:sp>
      <p:sp>
        <p:nvSpPr>
          <p:cNvPr id="3" name="Content Placeholder 2">
            <a:extLst>
              <a:ext uri="{FF2B5EF4-FFF2-40B4-BE49-F238E27FC236}">
                <a16:creationId xmlns:a16="http://schemas.microsoft.com/office/drawing/2014/main" id="{479DD48A-DC48-4C85-9411-0C6147F4EA69}"/>
              </a:ext>
            </a:extLst>
          </p:cNvPr>
          <p:cNvSpPr>
            <a:spLocks noGrp="1"/>
          </p:cNvSpPr>
          <p:nvPr>
            <p:ph idx="1"/>
          </p:nvPr>
        </p:nvSpPr>
        <p:spPr>
          <a:xfrm>
            <a:off x="0" y="1600200"/>
            <a:ext cx="8979108" cy="4525963"/>
          </a:xfrm>
        </p:spPr>
        <p:txBody>
          <a:bodyPr/>
          <a:lstStyle/>
          <a:p>
            <a:pPr marL="0" indent="0">
              <a:buNone/>
            </a:pPr>
            <a:r>
              <a:rPr lang="en-US" sz="2800" b="1" i="0" dirty="0">
                <a:solidFill>
                  <a:schemeClr val="accent5">
                    <a:lumMod val="75000"/>
                  </a:schemeClr>
                </a:solidFill>
                <a:effectLst/>
                <a:latin typeface="Noto Sans" panose="020B0502040204020203" pitchFamily="34" charset="0"/>
              </a:rPr>
              <a:t>World Health Organization</a:t>
            </a:r>
            <a:r>
              <a:rPr lang="en-US" sz="2400" b="1" i="0" dirty="0">
                <a:solidFill>
                  <a:schemeClr val="accent5">
                    <a:lumMod val="75000"/>
                  </a:schemeClr>
                </a:solidFill>
                <a:effectLst/>
                <a:latin typeface="Noto Sans" panose="020B0502040204020203" pitchFamily="34" charset="0"/>
              </a:rPr>
              <a:t> </a:t>
            </a:r>
          </a:p>
          <a:p>
            <a:r>
              <a:rPr lang="en-US" sz="2400" b="0" i="0" dirty="0">
                <a:solidFill>
                  <a:srgbClr val="3C4245"/>
                </a:solidFill>
                <a:effectLst/>
                <a:latin typeface="Noto Sans" panose="020B0502040204020203" pitchFamily="34" charset="0"/>
              </a:rPr>
              <a:t>Stress can be defined as a state of worry or mental tension caused by a difficult situation. </a:t>
            </a:r>
          </a:p>
          <a:p>
            <a:r>
              <a:rPr lang="en-US" sz="2400" b="0" i="0" dirty="0">
                <a:solidFill>
                  <a:srgbClr val="3C4245"/>
                </a:solidFill>
                <a:effectLst/>
                <a:latin typeface="Noto Sans" panose="020B0502040204020203" pitchFamily="34" charset="0"/>
              </a:rPr>
              <a:t>Stress is a natural human response that prompts us to address challenges and threats in our lives.</a:t>
            </a:r>
          </a:p>
          <a:p>
            <a:r>
              <a:rPr lang="en-US" sz="2400" b="0" i="0" dirty="0">
                <a:solidFill>
                  <a:srgbClr val="3C4245"/>
                </a:solidFill>
                <a:effectLst/>
                <a:latin typeface="Noto Sans" panose="020B0502040204020203" pitchFamily="34" charset="0"/>
              </a:rPr>
              <a:t> Everyone experiences stress to some degree. </a:t>
            </a:r>
          </a:p>
          <a:p>
            <a:r>
              <a:rPr lang="en-US" sz="2400" b="0" i="0" dirty="0">
                <a:solidFill>
                  <a:srgbClr val="3C4245"/>
                </a:solidFill>
                <a:effectLst/>
                <a:latin typeface="Noto Sans" panose="020B0502040204020203" pitchFamily="34" charset="0"/>
              </a:rPr>
              <a:t>The way we respond to stress, however, makes a big difference to our overall well-being.</a:t>
            </a:r>
            <a:endParaRPr lang="en-US" sz="2400" dirty="0"/>
          </a:p>
        </p:txBody>
      </p:sp>
      <p:pic>
        <p:nvPicPr>
          <p:cNvPr id="5" name="Picture 4">
            <a:extLst>
              <a:ext uri="{FF2B5EF4-FFF2-40B4-BE49-F238E27FC236}">
                <a16:creationId xmlns:a16="http://schemas.microsoft.com/office/drawing/2014/main" id="{384D326B-2E1E-4BCA-A37D-ABF95AD29AC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04223" y="4758897"/>
            <a:ext cx="2452766" cy="1549827"/>
          </a:xfrm>
          <a:prstGeom prst="rect">
            <a:avLst/>
          </a:prstGeom>
        </p:spPr>
      </p:pic>
    </p:spTree>
    <p:extLst>
      <p:ext uri="{BB962C8B-B14F-4D97-AF65-F5344CB8AC3E}">
        <p14:creationId xmlns:p14="http://schemas.microsoft.com/office/powerpoint/2010/main" val="2710912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693E-C118-4A4F-9430-36502170F65B}"/>
              </a:ext>
            </a:extLst>
          </p:cNvPr>
          <p:cNvSpPr>
            <a:spLocks noGrp="1"/>
          </p:cNvSpPr>
          <p:nvPr>
            <p:ph type="title"/>
          </p:nvPr>
        </p:nvSpPr>
        <p:spPr>
          <a:xfrm>
            <a:off x="-1" y="0"/>
            <a:ext cx="9049003" cy="1143000"/>
          </a:xfrm>
        </p:spPr>
        <p:txBody>
          <a:bodyPr/>
          <a:lstStyle/>
          <a:p>
            <a:r>
              <a:rPr lang="en-US" b="1" dirty="0"/>
              <a:t>Time Management Assessment</a:t>
            </a:r>
          </a:p>
        </p:txBody>
      </p:sp>
      <p:pic>
        <p:nvPicPr>
          <p:cNvPr id="4" name="Picture 3">
            <a:extLst>
              <a:ext uri="{FF2B5EF4-FFF2-40B4-BE49-F238E27FC236}">
                <a16:creationId xmlns:a16="http://schemas.microsoft.com/office/drawing/2014/main" id="{406F4ECB-9669-4363-BF85-F046281FA7FB}"/>
              </a:ext>
            </a:extLst>
          </p:cNvPr>
          <p:cNvPicPr>
            <a:picLocks noChangeAspect="1"/>
          </p:cNvPicPr>
          <p:nvPr/>
        </p:nvPicPr>
        <p:blipFill>
          <a:blip r:embed="rId3"/>
          <a:stretch>
            <a:fillRect/>
          </a:stretch>
        </p:blipFill>
        <p:spPr>
          <a:xfrm>
            <a:off x="-421106" y="1047540"/>
            <a:ext cx="9144000" cy="4762919"/>
          </a:xfrm>
          <a:prstGeom prst="rect">
            <a:avLst/>
          </a:prstGeom>
        </p:spPr>
      </p:pic>
    </p:spTree>
    <p:extLst>
      <p:ext uri="{BB962C8B-B14F-4D97-AF65-F5344CB8AC3E}">
        <p14:creationId xmlns:p14="http://schemas.microsoft.com/office/powerpoint/2010/main" val="60694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hat is st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01" y="2576225"/>
            <a:ext cx="8454460" cy="27909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6161EB-9C1B-4536-95A0-5BEF0F2879BF}"/>
              </a:ext>
            </a:extLst>
          </p:cNvPr>
          <p:cNvSpPr>
            <a:spLocks noGrp="1"/>
          </p:cNvSpPr>
          <p:nvPr>
            <p:ph type="title"/>
          </p:nvPr>
        </p:nvSpPr>
        <p:spPr>
          <a:xfrm>
            <a:off x="457200" y="1"/>
            <a:ext cx="8229600" cy="1417638"/>
          </a:xfrm>
        </p:spPr>
        <p:txBody>
          <a:bodyPr/>
          <a:lstStyle/>
          <a:p>
            <a:pPr algn="ctr"/>
            <a:r>
              <a:rPr lang="en-US" b="1" dirty="0"/>
              <a:t>Your Personal Stress Zone</a:t>
            </a:r>
            <a:br>
              <a:rPr lang="en-US" b="1" dirty="0"/>
            </a:br>
            <a:r>
              <a:rPr lang="en-US" b="1" dirty="0"/>
              <a:t>How Stressed Do You Feel? </a:t>
            </a:r>
          </a:p>
        </p:txBody>
      </p:sp>
    </p:spTree>
    <p:extLst>
      <p:ext uri="{BB962C8B-B14F-4D97-AF65-F5344CB8AC3E}">
        <p14:creationId xmlns:p14="http://schemas.microsoft.com/office/powerpoint/2010/main" val="148712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6810513" y="3369548"/>
            <a:ext cx="1743456" cy="13655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4063316" y="5091726"/>
            <a:ext cx="1463040" cy="15175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rot="5400000">
            <a:off x="838018" y="3172197"/>
            <a:ext cx="1463040" cy="18470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rot="10800000">
            <a:off x="4042623" y="1660754"/>
            <a:ext cx="1463040" cy="15175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968472">
            <a:off x="5158914" y="2897932"/>
            <a:ext cx="2603598" cy="523220"/>
          </a:xfrm>
          <a:prstGeom prst="rect">
            <a:avLst/>
          </a:prstGeom>
          <a:noFill/>
        </p:spPr>
        <p:txBody>
          <a:bodyPr wrap="none" rtlCol="0">
            <a:spAutoFit/>
          </a:bodyPr>
          <a:lstStyle/>
          <a:p>
            <a:r>
              <a:rPr lang="en-US" sz="2800" dirty="0"/>
              <a:t>Winter weather</a:t>
            </a:r>
          </a:p>
        </p:txBody>
      </p:sp>
      <p:sp>
        <p:nvSpPr>
          <p:cNvPr id="12" name="TextBox 11"/>
          <p:cNvSpPr txBox="1"/>
          <p:nvPr/>
        </p:nvSpPr>
        <p:spPr>
          <a:xfrm>
            <a:off x="1897330" y="2601454"/>
            <a:ext cx="2324674" cy="954107"/>
          </a:xfrm>
          <a:prstGeom prst="rect">
            <a:avLst/>
          </a:prstGeom>
          <a:noFill/>
        </p:spPr>
        <p:txBody>
          <a:bodyPr wrap="none" rtlCol="0">
            <a:spAutoFit/>
          </a:bodyPr>
          <a:lstStyle/>
          <a:p>
            <a:pPr algn="ctr"/>
            <a:r>
              <a:rPr lang="en-US" sz="2800" dirty="0"/>
              <a:t>Making ends </a:t>
            </a:r>
          </a:p>
          <a:p>
            <a:pPr algn="ctr"/>
            <a:r>
              <a:rPr lang="en-US" sz="2800" dirty="0"/>
              <a:t>meet</a:t>
            </a:r>
          </a:p>
        </p:txBody>
      </p:sp>
      <p:sp>
        <p:nvSpPr>
          <p:cNvPr id="13" name="TextBox 12"/>
          <p:cNvSpPr txBox="1"/>
          <p:nvPr/>
        </p:nvSpPr>
        <p:spPr>
          <a:xfrm rot="676281">
            <a:off x="1280270" y="5177430"/>
            <a:ext cx="2206053" cy="954107"/>
          </a:xfrm>
          <a:prstGeom prst="rect">
            <a:avLst/>
          </a:prstGeom>
          <a:noFill/>
        </p:spPr>
        <p:txBody>
          <a:bodyPr wrap="none" rtlCol="0">
            <a:spAutoFit/>
          </a:bodyPr>
          <a:lstStyle/>
          <a:p>
            <a:r>
              <a:rPr lang="en-US" sz="2800" dirty="0"/>
              <a:t>Family and </a:t>
            </a:r>
            <a:br>
              <a:rPr lang="en-US" sz="2800" dirty="0"/>
            </a:br>
            <a:r>
              <a:rPr lang="en-US" sz="2800" dirty="0"/>
              <a:t>relationships</a:t>
            </a:r>
          </a:p>
        </p:txBody>
      </p:sp>
      <p:sp>
        <p:nvSpPr>
          <p:cNvPr id="14" name="TextBox 13"/>
          <p:cNvSpPr txBox="1"/>
          <p:nvPr/>
        </p:nvSpPr>
        <p:spPr>
          <a:xfrm rot="858954">
            <a:off x="5832352" y="5359055"/>
            <a:ext cx="2597121" cy="523220"/>
          </a:xfrm>
          <a:prstGeom prst="rect">
            <a:avLst/>
          </a:prstGeom>
          <a:noFill/>
        </p:spPr>
        <p:txBody>
          <a:bodyPr wrap="none" rtlCol="0">
            <a:spAutoFit/>
          </a:bodyPr>
          <a:lstStyle/>
          <a:p>
            <a:r>
              <a:rPr lang="en-US" sz="2800" dirty="0"/>
              <a:t>Work demands</a:t>
            </a:r>
          </a:p>
        </p:txBody>
      </p:sp>
      <p:sp>
        <p:nvSpPr>
          <p:cNvPr id="15" name="TextBox 14"/>
          <p:cNvSpPr txBox="1"/>
          <p:nvPr/>
        </p:nvSpPr>
        <p:spPr>
          <a:xfrm rot="21310135">
            <a:off x="5213093" y="4503883"/>
            <a:ext cx="1786066" cy="523220"/>
          </a:xfrm>
          <a:prstGeom prst="rect">
            <a:avLst/>
          </a:prstGeom>
          <a:noFill/>
        </p:spPr>
        <p:txBody>
          <a:bodyPr wrap="none" rtlCol="0">
            <a:spAutoFit/>
          </a:bodyPr>
          <a:lstStyle/>
          <a:p>
            <a:r>
              <a:rPr lang="en-US" sz="2800" dirty="0"/>
              <a:t>Deadlines</a:t>
            </a:r>
          </a:p>
        </p:txBody>
      </p:sp>
      <p:sp>
        <p:nvSpPr>
          <p:cNvPr id="16" name="TextBox 15"/>
          <p:cNvSpPr txBox="1"/>
          <p:nvPr/>
        </p:nvSpPr>
        <p:spPr>
          <a:xfrm rot="20914505">
            <a:off x="3099166" y="3964563"/>
            <a:ext cx="2847254" cy="523220"/>
          </a:xfrm>
          <a:prstGeom prst="rect">
            <a:avLst/>
          </a:prstGeom>
          <a:noFill/>
        </p:spPr>
        <p:txBody>
          <a:bodyPr wrap="none" rtlCol="0">
            <a:spAutoFit/>
          </a:bodyPr>
          <a:lstStyle/>
          <a:p>
            <a:r>
              <a:rPr lang="en-US" sz="2800" dirty="0"/>
              <a:t>Holiday planning</a:t>
            </a:r>
          </a:p>
        </p:txBody>
      </p:sp>
      <p:sp>
        <p:nvSpPr>
          <p:cNvPr id="17" name="TextBox 16"/>
          <p:cNvSpPr txBox="1"/>
          <p:nvPr/>
        </p:nvSpPr>
        <p:spPr>
          <a:xfrm rot="20776417">
            <a:off x="665855" y="1888074"/>
            <a:ext cx="2723823" cy="523220"/>
          </a:xfrm>
          <a:prstGeom prst="rect">
            <a:avLst/>
          </a:prstGeom>
          <a:noFill/>
        </p:spPr>
        <p:txBody>
          <a:bodyPr wrap="none" rtlCol="0">
            <a:spAutoFit/>
          </a:bodyPr>
          <a:lstStyle/>
          <a:p>
            <a:r>
              <a:rPr lang="en-US" sz="2800" dirty="0"/>
              <a:t>Public meetings</a:t>
            </a:r>
          </a:p>
        </p:txBody>
      </p:sp>
      <p:sp>
        <p:nvSpPr>
          <p:cNvPr id="18" name="TextBox 17"/>
          <p:cNvSpPr txBox="1"/>
          <p:nvPr/>
        </p:nvSpPr>
        <p:spPr>
          <a:xfrm rot="20862573">
            <a:off x="6417470" y="1722174"/>
            <a:ext cx="1906291" cy="954107"/>
          </a:xfrm>
          <a:prstGeom prst="rect">
            <a:avLst/>
          </a:prstGeom>
          <a:noFill/>
        </p:spPr>
        <p:txBody>
          <a:bodyPr wrap="none" rtlCol="0">
            <a:spAutoFit/>
          </a:bodyPr>
          <a:lstStyle/>
          <a:p>
            <a:r>
              <a:rPr lang="en-US" sz="2800" dirty="0"/>
              <a:t>Outside </a:t>
            </a:r>
          </a:p>
          <a:p>
            <a:r>
              <a:rPr lang="en-US" sz="2800" dirty="0"/>
              <a:t>obligations</a:t>
            </a:r>
          </a:p>
        </p:txBody>
      </p:sp>
      <p:sp>
        <p:nvSpPr>
          <p:cNvPr id="2" name="Title 1">
            <a:extLst>
              <a:ext uri="{FF2B5EF4-FFF2-40B4-BE49-F238E27FC236}">
                <a16:creationId xmlns:a16="http://schemas.microsoft.com/office/drawing/2014/main" id="{13B4B9BD-71AC-4AF6-8D87-90B34AEE891F}"/>
              </a:ext>
            </a:extLst>
          </p:cNvPr>
          <p:cNvSpPr>
            <a:spLocks noGrp="1"/>
          </p:cNvSpPr>
          <p:nvPr>
            <p:ph type="title"/>
          </p:nvPr>
        </p:nvSpPr>
        <p:spPr>
          <a:xfrm>
            <a:off x="168842" y="160337"/>
            <a:ext cx="8229600" cy="1143000"/>
          </a:xfrm>
        </p:spPr>
        <p:txBody>
          <a:bodyPr/>
          <a:lstStyle/>
          <a:p>
            <a:r>
              <a:rPr lang="en-US" b="1" dirty="0"/>
              <a:t>Personal, Family &amp; Professional Pressures</a:t>
            </a:r>
          </a:p>
        </p:txBody>
      </p:sp>
    </p:spTree>
    <p:extLst>
      <p:ext uri="{BB962C8B-B14F-4D97-AF65-F5344CB8AC3E}">
        <p14:creationId xmlns:p14="http://schemas.microsoft.com/office/powerpoint/2010/main" val="315519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46C4-548B-449E-BA79-0E0629B84356}"/>
              </a:ext>
            </a:extLst>
          </p:cNvPr>
          <p:cNvSpPr>
            <a:spLocks noGrp="1"/>
          </p:cNvSpPr>
          <p:nvPr>
            <p:ph type="title"/>
          </p:nvPr>
        </p:nvSpPr>
        <p:spPr>
          <a:xfrm>
            <a:off x="25121" y="0"/>
            <a:ext cx="8229600" cy="1143000"/>
          </a:xfrm>
        </p:spPr>
        <p:txBody>
          <a:bodyPr/>
          <a:lstStyle/>
          <a:p>
            <a:r>
              <a:rPr lang="en-US" b="1" dirty="0"/>
              <a:t>Juggling Life’s Pressures</a:t>
            </a:r>
          </a:p>
        </p:txBody>
      </p:sp>
      <p:graphicFrame>
        <p:nvGraphicFramePr>
          <p:cNvPr id="5" name="Diagram 4">
            <a:extLst>
              <a:ext uri="{FF2B5EF4-FFF2-40B4-BE49-F238E27FC236}">
                <a16:creationId xmlns:a16="http://schemas.microsoft.com/office/drawing/2014/main" id="{3A1A6548-4844-4950-BBCB-D8F4C81FB0FC}"/>
              </a:ext>
            </a:extLst>
          </p:cNvPr>
          <p:cNvGraphicFramePr/>
          <p:nvPr>
            <p:extLst>
              <p:ext uri="{D42A27DB-BD31-4B8C-83A1-F6EECF244321}">
                <p14:modId xmlns:p14="http://schemas.microsoft.com/office/powerpoint/2010/main" val="2238739460"/>
              </p:ext>
            </p:extLst>
          </p:nvPr>
        </p:nvGraphicFramePr>
        <p:xfrm>
          <a:off x="2864718" y="152942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8654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13EE1-6EB4-4BA8-9E94-527F3A631996}"/>
              </a:ext>
            </a:extLst>
          </p:cNvPr>
          <p:cNvSpPr>
            <a:spLocks noGrp="1"/>
          </p:cNvSpPr>
          <p:nvPr>
            <p:ph idx="1"/>
          </p:nvPr>
        </p:nvSpPr>
        <p:spPr/>
        <p:txBody>
          <a:bodyPr/>
          <a:lstStyle/>
          <a:p>
            <a:pPr marL="285750" indent="-285750">
              <a:buFont typeface="Arial" panose="020B0604020202020204" pitchFamily="34" charset="0"/>
              <a:buChar char="•"/>
            </a:pPr>
            <a:r>
              <a:rPr lang="en-US" sz="2800" b="1" dirty="0">
                <a:latin typeface="+mn-lt"/>
              </a:rPr>
              <a:t>Define Balance </a:t>
            </a:r>
            <a:r>
              <a:rPr lang="en-US" sz="2800" dirty="0">
                <a:latin typeface="+mn-lt"/>
              </a:rPr>
              <a:t>– </a:t>
            </a:r>
            <a:r>
              <a:rPr lang="en-US" sz="2400" dirty="0">
                <a:latin typeface="+mn-lt"/>
              </a:rPr>
              <a:t>A condition in which different elements are equal or weighed in the correct proportions.</a:t>
            </a:r>
          </a:p>
          <a:p>
            <a:pPr marL="0" indent="0">
              <a:buNone/>
            </a:pPr>
            <a:endParaRPr lang="en-US" sz="2400" dirty="0">
              <a:latin typeface="+mn-lt"/>
            </a:endParaRPr>
          </a:p>
          <a:p>
            <a:pPr marL="285750" indent="-285750">
              <a:buFont typeface="Arial" panose="020B0604020202020204" pitchFamily="34" charset="0"/>
              <a:buChar char="•"/>
            </a:pPr>
            <a:r>
              <a:rPr lang="en-US" sz="2800" b="1" dirty="0">
                <a:latin typeface="+mn-lt"/>
              </a:rPr>
              <a:t>How do you balance it all? </a:t>
            </a:r>
          </a:p>
          <a:p>
            <a:pPr marL="914400" lvl="1" indent="-457200">
              <a:buFont typeface="Courier New" panose="02070309020205020404" pitchFamily="49" charset="0"/>
              <a:buChar char="o"/>
            </a:pPr>
            <a:r>
              <a:rPr lang="en-US" sz="2400" dirty="0">
                <a:latin typeface="+mn-lt"/>
              </a:rPr>
              <a:t>Family time</a:t>
            </a:r>
          </a:p>
          <a:p>
            <a:pPr marL="914400" lvl="1" indent="-457200">
              <a:buFont typeface="Courier New" panose="02070309020205020404" pitchFamily="49" charset="0"/>
              <a:buChar char="o"/>
            </a:pPr>
            <a:r>
              <a:rPr lang="en-US" sz="2400" dirty="0">
                <a:latin typeface="+mn-lt"/>
              </a:rPr>
              <a:t>Holiday shopping</a:t>
            </a:r>
          </a:p>
          <a:p>
            <a:pPr marL="914400" lvl="1" indent="-457200">
              <a:buFont typeface="Courier New" panose="02070309020205020404" pitchFamily="49" charset="0"/>
              <a:buChar char="o"/>
            </a:pPr>
            <a:r>
              <a:rPr lang="en-US" sz="2400" dirty="0">
                <a:latin typeface="+mn-lt"/>
              </a:rPr>
              <a:t>Work deadlines</a:t>
            </a:r>
          </a:p>
          <a:p>
            <a:pPr marL="914400" lvl="1" indent="-457200">
              <a:buFont typeface="Courier New" panose="02070309020205020404" pitchFamily="49" charset="0"/>
              <a:buChar char="o"/>
            </a:pPr>
            <a:r>
              <a:rPr lang="en-US" sz="2400" dirty="0">
                <a:latin typeface="+mn-lt"/>
              </a:rPr>
              <a:t>Kids activities</a:t>
            </a:r>
          </a:p>
          <a:p>
            <a:pPr marL="914400" lvl="1" indent="-457200">
              <a:buFont typeface="Courier New" panose="02070309020205020404" pitchFamily="49" charset="0"/>
              <a:buChar char="o"/>
            </a:pPr>
            <a:r>
              <a:rPr lang="en-US" sz="2400" dirty="0">
                <a:latin typeface="+mn-lt"/>
              </a:rPr>
              <a:t>Chores (cleaning) and Enjoyable tasks (baking)</a:t>
            </a:r>
          </a:p>
          <a:p>
            <a:pPr marL="914400" lvl="1" indent="-457200">
              <a:buFont typeface="Courier New" panose="02070309020205020404" pitchFamily="49" charset="0"/>
              <a:buChar char="o"/>
            </a:pPr>
            <a:r>
              <a:rPr lang="en-US" sz="2400" dirty="0">
                <a:latin typeface="+mn-lt"/>
              </a:rPr>
              <a:t>Community (church, friends)</a:t>
            </a:r>
          </a:p>
          <a:p>
            <a:endParaRPr lang="en-US" dirty="0"/>
          </a:p>
        </p:txBody>
      </p:sp>
      <p:sp>
        <p:nvSpPr>
          <p:cNvPr id="4" name="Title 3">
            <a:extLst>
              <a:ext uri="{FF2B5EF4-FFF2-40B4-BE49-F238E27FC236}">
                <a16:creationId xmlns:a16="http://schemas.microsoft.com/office/drawing/2014/main" id="{2EBABF63-F538-4F9D-B928-4461F559CCDE}"/>
              </a:ext>
            </a:extLst>
          </p:cNvPr>
          <p:cNvSpPr>
            <a:spLocks noGrp="1"/>
          </p:cNvSpPr>
          <p:nvPr>
            <p:ph type="title"/>
          </p:nvPr>
        </p:nvSpPr>
        <p:spPr>
          <a:xfrm>
            <a:off x="457200" y="0"/>
            <a:ext cx="8229600" cy="1446550"/>
          </a:xfrm>
          <a:prstGeom prst="rect">
            <a:avLst/>
          </a:prstGeom>
        </p:spPr>
        <p:txBody>
          <a:bodyPr wrap="square">
            <a:spAutoFit/>
          </a:bodyPr>
          <a:lstStyle/>
          <a:p>
            <a:pPr algn="ctr"/>
            <a:r>
              <a:rPr lang="en-US" b="1" i="0" dirty="0">
                <a:solidFill>
                  <a:srgbClr val="333333"/>
                </a:solidFill>
                <a:effectLst/>
              </a:rPr>
              <a:t>What is a Healthy </a:t>
            </a:r>
            <a:br>
              <a:rPr lang="en-US" b="1" i="0" dirty="0">
                <a:solidFill>
                  <a:srgbClr val="333333"/>
                </a:solidFill>
                <a:effectLst/>
              </a:rPr>
            </a:br>
            <a:r>
              <a:rPr lang="en-US" b="1" i="0" dirty="0">
                <a:solidFill>
                  <a:srgbClr val="333333"/>
                </a:solidFill>
                <a:effectLst/>
              </a:rPr>
              <a:t>Work-Life Balance? </a:t>
            </a:r>
          </a:p>
        </p:txBody>
      </p:sp>
      <p:pic>
        <p:nvPicPr>
          <p:cNvPr id="1026" name="Picture 2" descr="Balancing The Life-Work Scales">
            <a:extLst>
              <a:ext uri="{FF2B5EF4-FFF2-40B4-BE49-F238E27FC236}">
                <a16:creationId xmlns:a16="http://schemas.microsoft.com/office/drawing/2014/main" id="{CDECA4DE-9436-4BA5-8481-E7987238E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382" y="2824135"/>
            <a:ext cx="3115512" cy="2078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273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pPr algn="ctr"/>
            <a:r>
              <a:rPr lang="en-US" b="1" dirty="0"/>
              <a:t>Work-Life Challenges</a:t>
            </a:r>
            <a:br>
              <a:rPr lang="en-US" b="1" dirty="0"/>
            </a:br>
            <a:r>
              <a:rPr lang="en-US" b="1" dirty="0"/>
              <a:t>and Personal Stress</a:t>
            </a:r>
          </a:p>
        </p:txBody>
      </p:sp>
      <p:sp>
        <p:nvSpPr>
          <p:cNvPr id="3" name="Content Placeholder 2"/>
          <p:cNvSpPr>
            <a:spLocks noGrp="1"/>
          </p:cNvSpPr>
          <p:nvPr>
            <p:ph idx="1"/>
          </p:nvPr>
        </p:nvSpPr>
        <p:spPr>
          <a:xfrm>
            <a:off x="321547" y="1617785"/>
            <a:ext cx="8410077" cy="4561951"/>
          </a:xfrm>
        </p:spPr>
        <p:txBody>
          <a:bodyPr>
            <a:normAutofit fontScale="92500"/>
          </a:bodyPr>
          <a:lstStyle/>
          <a:p>
            <a:pPr>
              <a:buFont typeface="Arial" panose="020B0604020202020204" pitchFamily="34" charset="0"/>
              <a:buChar char="•"/>
            </a:pPr>
            <a:r>
              <a:rPr lang="en-US" sz="3600" b="1" u="sng" dirty="0">
                <a:latin typeface="+mj-lt"/>
              </a:rPr>
              <a:t>Question</a:t>
            </a:r>
            <a:r>
              <a:rPr lang="en-US" sz="3600" dirty="0">
                <a:latin typeface="+mj-lt"/>
              </a:rPr>
              <a:t>: Key personal resources or assets? </a:t>
            </a:r>
          </a:p>
          <a:p>
            <a:pPr>
              <a:buFont typeface="Arial" panose="020B0604020202020204" pitchFamily="34" charset="0"/>
              <a:buChar char="•"/>
            </a:pPr>
            <a:r>
              <a:rPr lang="en-US" sz="3600" dirty="0">
                <a:latin typeface="+mj-lt"/>
              </a:rPr>
              <a:t>Your </a:t>
            </a:r>
            <a:r>
              <a:rPr lang="en-US" sz="3600" u="sng" dirty="0">
                <a:solidFill>
                  <a:srgbClr val="FF0000"/>
                </a:solidFill>
                <a:latin typeface="+mj-lt"/>
              </a:rPr>
              <a:t>health is your most important asset</a:t>
            </a:r>
            <a:r>
              <a:rPr lang="en-US" sz="3600" dirty="0">
                <a:solidFill>
                  <a:srgbClr val="FF0000"/>
                </a:solidFill>
                <a:latin typeface="+mj-lt"/>
              </a:rPr>
              <a:t> </a:t>
            </a:r>
            <a:r>
              <a:rPr lang="en-US" sz="3600" dirty="0">
                <a:solidFill>
                  <a:schemeClr val="tx1"/>
                </a:solidFill>
                <a:latin typeface="+mj-lt"/>
              </a:rPr>
              <a:t>for daily functioning and productivity.</a:t>
            </a:r>
            <a:r>
              <a:rPr lang="en-US" sz="3600" dirty="0">
                <a:latin typeface="+mj-lt"/>
              </a:rPr>
              <a:t> </a:t>
            </a:r>
          </a:p>
          <a:p>
            <a:pPr>
              <a:buFont typeface="Arial" panose="020B0604020202020204" pitchFamily="34" charset="0"/>
              <a:buChar char="•"/>
            </a:pPr>
            <a:r>
              <a:rPr lang="en-US" sz="3600" dirty="0">
                <a:latin typeface="+mj-lt"/>
              </a:rPr>
              <a:t>Personal </a:t>
            </a:r>
            <a:r>
              <a:rPr lang="en-US" sz="3600" u="sng" dirty="0">
                <a:solidFill>
                  <a:srgbClr val="FF0000"/>
                </a:solidFill>
                <a:latin typeface="+mj-lt"/>
              </a:rPr>
              <a:t>health and wellness </a:t>
            </a:r>
            <a:r>
              <a:rPr lang="en-US" sz="3600" dirty="0">
                <a:solidFill>
                  <a:schemeClr val="tx1"/>
                </a:solidFill>
                <a:latin typeface="+mj-lt"/>
              </a:rPr>
              <a:t>is the most important priority in managing life tasks and challenges.</a:t>
            </a:r>
          </a:p>
          <a:p>
            <a:pPr>
              <a:buFont typeface="Arial" panose="020B0604020202020204" pitchFamily="34" charset="0"/>
              <a:buChar char="•"/>
            </a:pPr>
            <a:r>
              <a:rPr lang="en-US" sz="3600" u="sng" dirty="0">
                <a:solidFill>
                  <a:srgbClr val="FF0000"/>
                </a:solidFill>
                <a:latin typeface="+mj-lt"/>
              </a:rPr>
              <a:t>Good stress management is good life management!</a:t>
            </a:r>
            <a:r>
              <a:rPr lang="en-US" sz="2700" u="sng" dirty="0">
                <a:solidFill>
                  <a:srgbClr val="FF0000"/>
                </a:solidFill>
                <a:latin typeface="+mj-lt"/>
              </a:rPr>
              <a:t> </a:t>
            </a:r>
          </a:p>
          <a:p>
            <a:pPr>
              <a:buFont typeface="Arial" panose="020B0604020202020204" pitchFamily="34" charset="0"/>
              <a:buChar char="•"/>
            </a:pPr>
            <a:endParaRPr lang="en-US" sz="2700" dirty="0"/>
          </a:p>
        </p:txBody>
      </p:sp>
    </p:spTree>
    <p:extLst>
      <p:ext uri="{BB962C8B-B14F-4D97-AF65-F5344CB8AC3E}">
        <p14:creationId xmlns:p14="http://schemas.microsoft.com/office/powerpoint/2010/main" val="426004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42B7-20BB-4866-9569-90161C618E58}"/>
              </a:ext>
            </a:extLst>
          </p:cNvPr>
          <p:cNvSpPr>
            <a:spLocks noGrp="1"/>
          </p:cNvSpPr>
          <p:nvPr>
            <p:ph type="title"/>
          </p:nvPr>
        </p:nvSpPr>
        <p:spPr/>
        <p:txBody>
          <a:bodyPr/>
          <a:lstStyle/>
          <a:p>
            <a:r>
              <a:rPr lang="en-US" b="1" dirty="0"/>
              <a:t>Taking Care of Your Health</a:t>
            </a:r>
          </a:p>
        </p:txBody>
      </p:sp>
      <p:sp>
        <p:nvSpPr>
          <p:cNvPr id="4" name="Text Placeholder 3">
            <a:extLst>
              <a:ext uri="{FF2B5EF4-FFF2-40B4-BE49-F238E27FC236}">
                <a16:creationId xmlns:a16="http://schemas.microsoft.com/office/drawing/2014/main" id="{09860D27-DE48-485E-8FE5-7087EB2E6CE5}"/>
              </a:ext>
            </a:extLst>
          </p:cNvPr>
          <p:cNvSpPr>
            <a:spLocks noGrp="1"/>
          </p:cNvSpPr>
          <p:nvPr>
            <p:ph type="body" idx="1"/>
          </p:nvPr>
        </p:nvSpPr>
        <p:spPr>
          <a:xfrm>
            <a:off x="2165685" y="5515293"/>
            <a:ext cx="4636800" cy="639762"/>
          </a:xfrm>
        </p:spPr>
        <p:txBody>
          <a:bodyPr/>
          <a:lstStyle/>
          <a:p>
            <a:pPr algn="ctr"/>
            <a:r>
              <a:rPr lang="en-US" sz="2400" dirty="0">
                <a:latin typeface="+mj-lt"/>
              </a:rPr>
              <a:t>Is your “check engine” light on? </a:t>
            </a:r>
          </a:p>
        </p:txBody>
      </p:sp>
      <p:sp>
        <p:nvSpPr>
          <p:cNvPr id="3" name="Content Placeholder 2">
            <a:extLst>
              <a:ext uri="{FF2B5EF4-FFF2-40B4-BE49-F238E27FC236}">
                <a16:creationId xmlns:a16="http://schemas.microsoft.com/office/drawing/2014/main" id="{20BB4E61-8E5B-4615-8FFA-527A2C3D3AB9}"/>
              </a:ext>
            </a:extLst>
          </p:cNvPr>
          <p:cNvSpPr>
            <a:spLocks noGrp="1"/>
          </p:cNvSpPr>
          <p:nvPr>
            <p:ph sz="half" idx="2"/>
          </p:nvPr>
        </p:nvSpPr>
        <p:spPr>
          <a:xfrm>
            <a:off x="237504" y="-1419943"/>
            <a:ext cx="4798361" cy="7072158"/>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b="1" dirty="0">
                <a:latin typeface="+mj-lt"/>
              </a:rPr>
              <a:t>Are you running on a full battery?</a:t>
            </a:r>
          </a:p>
        </p:txBody>
      </p:sp>
      <p:sp>
        <p:nvSpPr>
          <p:cNvPr id="5" name="Text Placeholder 4">
            <a:extLst>
              <a:ext uri="{FF2B5EF4-FFF2-40B4-BE49-F238E27FC236}">
                <a16:creationId xmlns:a16="http://schemas.microsoft.com/office/drawing/2014/main" id="{F2039B49-8AF9-4C34-B107-88DB8A9087DC}"/>
              </a:ext>
            </a:extLst>
          </p:cNvPr>
          <p:cNvSpPr>
            <a:spLocks noGrp="1"/>
          </p:cNvSpPr>
          <p:nvPr>
            <p:ph type="body" sz="quarter" idx="3"/>
          </p:nvPr>
        </p:nvSpPr>
        <p:spPr>
          <a:xfrm>
            <a:off x="4645025" y="2116136"/>
            <a:ext cx="4498974" cy="2650736"/>
          </a:xfrm>
        </p:spPr>
        <p:txBody>
          <a:bodyPr/>
          <a:lstStyle/>
          <a:p>
            <a:pPr marL="457200" indent="-457200">
              <a:buFont typeface="Wingdings" panose="05000000000000000000" pitchFamily="2" charset="2"/>
              <a:buChar char="ü"/>
            </a:pPr>
            <a:r>
              <a:rPr lang="en-US" sz="3200" dirty="0">
                <a:latin typeface="+mj-lt"/>
              </a:rPr>
              <a:t>Prioritize your needs</a:t>
            </a:r>
          </a:p>
          <a:p>
            <a:pPr marL="457200" indent="-457200">
              <a:buFont typeface="Wingdings" panose="05000000000000000000" pitchFamily="2" charset="2"/>
              <a:buChar char="ü"/>
            </a:pPr>
            <a:r>
              <a:rPr lang="en-US" sz="3200" dirty="0">
                <a:latin typeface="+mj-lt"/>
              </a:rPr>
              <a:t>Write down your plan</a:t>
            </a:r>
          </a:p>
          <a:p>
            <a:pPr marL="457200" indent="-457200">
              <a:buFont typeface="Wingdings" panose="05000000000000000000" pitchFamily="2" charset="2"/>
              <a:buChar char="ü"/>
            </a:pPr>
            <a:r>
              <a:rPr lang="en-US" sz="3200" dirty="0">
                <a:latin typeface="+mj-lt"/>
              </a:rPr>
              <a:t>Be proactive</a:t>
            </a:r>
          </a:p>
        </p:txBody>
      </p:sp>
      <p:sp>
        <p:nvSpPr>
          <p:cNvPr id="6" name="Content Placeholder 5">
            <a:extLst>
              <a:ext uri="{FF2B5EF4-FFF2-40B4-BE49-F238E27FC236}">
                <a16:creationId xmlns:a16="http://schemas.microsoft.com/office/drawing/2014/main" id="{B2AD6561-B7A6-4096-A5A8-3795AF3FB3AA}"/>
              </a:ext>
            </a:extLst>
          </p:cNvPr>
          <p:cNvSpPr>
            <a:spLocks noGrp="1"/>
          </p:cNvSpPr>
          <p:nvPr>
            <p:ph sz="quarter" idx="4"/>
          </p:nvPr>
        </p:nvSpPr>
        <p:spPr>
          <a:xfrm flipV="1">
            <a:off x="4776215" y="3867463"/>
            <a:ext cx="4392040" cy="165358"/>
          </a:xfrm>
        </p:spPr>
        <p:txBody>
          <a:bodyPr/>
          <a:lstStyle/>
          <a:p>
            <a:pPr marL="0" indent="0">
              <a:buNone/>
            </a:pPr>
            <a:endParaRPr lang="en-US" sz="2000" b="1" u="sng" dirty="0">
              <a:latin typeface="+mj-lt"/>
            </a:endParaRPr>
          </a:p>
          <a:p>
            <a:pPr marL="0" indent="0">
              <a:buNone/>
            </a:pPr>
            <a:r>
              <a:rPr lang="en-US" sz="2000" b="1" dirty="0">
                <a:latin typeface="+mj-lt"/>
              </a:rPr>
              <a:t>	</a:t>
            </a:r>
            <a:endParaRPr lang="en-US" sz="2000" b="1" u="sng" dirty="0"/>
          </a:p>
        </p:txBody>
      </p:sp>
      <p:pic>
        <p:nvPicPr>
          <p:cNvPr id="1026" name="Picture 2" descr="https://media.istockphoto.com/photos/close-up-of-dash-lights-in-car-picture-id173582036?b=1&amp;k=20&amp;m=173582036&amp;s=170667a&amp;w=0&amp;h=DWK_dNylyYJFSzv3RSiF2zs-IharwPs3aDVFmmfz9AE=">
            <a:extLst>
              <a:ext uri="{FF2B5EF4-FFF2-40B4-BE49-F238E27FC236}">
                <a16:creationId xmlns:a16="http://schemas.microsoft.com/office/drawing/2014/main" id="{537635D1-1671-4946-A142-F9984CCE2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9597" y="2134661"/>
            <a:ext cx="2086713" cy="14356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wo phones on white table">
            <a:extLst>
              <a:ext uri="{FF2B5EF4-FFF2-40B4-BE49-F238E27FC236}">
                <a16:creationId xmlns:a16="http://schemas.microsoft.com/office/drawing/2014/main" id="{A4248802-25F5-4735-B22F-B7D97F88A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04" y="2174874"/>
            <a:ext cx="4417883" cy="294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869398"/>
      </p:ext>
    </p:extLst>
  </p:cSld>
  <p:clrMapOvr>
    <a:masterClrMapping/>
  </p:clrMapOvr>
</p:sld>
</file>

<file path=ppt/theme/theme1.xml><?xml version="1.0" encoding="utf-8"?>
<a:theme xmlns:a="http://schemas.openxmlformats.org/drawingml/2006/main" name="ext-blend">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00"/>
      </a:hlink>
      <a:folHlink>
        <a:srgbClr val="D2D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69DF581EF5F74691BF6A0244D3C7AC" ma:contentTypeVersion="18" ma:contentTypeDescription="Create a new document." ma:contentTypeScope="" ma:versionID="12badb4b3d8b9bd459353623f446d918">
  <xsd:schema xmlns:xsd="http://www.w3.org/2001/XMLSchema" xmlns:xs="http://www.w3.org/2001/XMLSchema" xmlns:p="http://schemas.microsoft.com/office/2006/metadata/properties" xmlns:ns3="eaa72f14-dca0-4983-9f41-2eabcaf44609" xmlns:ns4="7c6ce638-3617-4fb1-8a98-9f421033d18e" targetNamespace="http://schemas.microsoft.com/office/2006/metadata/properties" ma:root="true" ma:fieldsID="049915facb7afa04c8e3e3f462cdbab3" ns3:_="" ns4:_="">
    <xsd:import namespace="eaa72f14-dca0-4983-9f41-2eabcaf44609"/>
    <xsd:import namespace="7c6ce638-3617-4fb1-8a98-9f421033d18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72f14-dca0-4983-9f41-2eabcaf446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6ce638-3617-4fb1-8a98-9f421033d1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aa72f14-dca0-4983-9f41-2eabcaf44609" xsi:nil="true"/>
  </documentManagement>
</p:properties>
</file>

<file path=customXml/itemProps1.xml><?xml version="1.0" encoding="utf-8"?>
<ds:datastoreItem xmlns:ds="http://schemas.openxmlformats.org/officeDocument/2006/customXml" ds:itemID="{6617CB0C-1093-4957-BB89-EC0E67C78634}">
  <ds:schemaRefs>
    <ds:schemaRef ds:uri="http://schemas.microsoft.com/sharepoint/v3/contenttype/forms"/>
  </ds:schemaRefs>
</ds:datastoreItem>
</file>

<file path=customXml/itemProps2.xml><?xml version="1.0" encoding="utf-8"?>
<ds:datastoreItem xmlns:ds="http://schemas.openxmlformats.org/officeDocument/2006/customXml" ds:itemID="{18FF7E21-A496-4299-8E51-18338CB39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72f14-dca0-4983-9f41-2eabcaf44609"/>
    <ds:schemaRef ds:uri="7c6ce638-3617-4fb1-8a98-9f421033d1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54C657-5FF6-46F9-8B99-C5B5BBED9FBE}">
  <ds:schemaRefs>
    <ds:schemaRef ds:uri="http://schemas.microsoft.com/office/2006/documentManagement/types"/>
    <ds:schemaRef ds:uri="eaa72f14-dca0-4983-9f41-2eabcaf44609"/>
    <ds:schemaRef ds:uri="7c6ce638-3617-4fb1-8a98-9f421033d18e"/>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ext-green</Template>
  <TotalTime>135413</TotalTime>
  <Words>5259</Words>
  <Application>Microsoft Office PowerPoint</Application>
  <PresentationFormat>On-screen Show (4:3)</PresentationFormat>
  <Paragraphs>421</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ＭＳ Ｐゴシック</vt:lpstr>
      <vt:lpstr>Arial</vt:lpstr>
      <vt:lpstr>Calibri</vt:lpstr>
      <vt:lpstr>Courier New</vt:lpstr>
      <vt:lpstr>Georgia</vt:lpstr>
      <vt:lpstr>Noto Sans</vt:lpstr>
      <vt:lpstr>Times New Roman</vt:lpstr>
      <vt:lpstr>Wingdings</vt:lpstr>
      <vt:lpstr>ext-blend</vt:lpstr>
      <vt:lpstr>PowerPoint Presentation</vt:lpstr>
      <vt:lpstr>Objectives</vt:lpstr>
      <vt:lpstr>What is stress?</vt:lpstr>
      <vt:lpstr>Your Personal Stress Zone How Stressed Do You Feel? </vt:lpstr>
      <vt:lpstr>Personal, Family &amp; Professional Pressures</vt:lpstr>
      <vt:lpstr>Juggling Life’s Pressures</vt:lpstr>
      <vt:lpstr>What is a Healthy  Work-Life Balance? </vt:lpstr>
      <vt:lpstr>Work-Life Challenges and Personal Stress</vt:lpstr>
      <vt:lpstr>Taking Care of Your Health</vt:lpstr>
      <vt:lpstr>What Do We Do When Feeling Stressed?      </vt:lpstr>
      <vt:lpstr>Self-care</vt:lpstr>
      <vt:lpstr>PowerPoint Presentation</vt:lpstr>
      <vt:lpstr>PowerPoint Presentation</vt:lpstr>
      <vt:lpstr>Wheel of Wellness – Self-Care</vt:lpstr>
      <vt:lpstr>Self-Care = Wellness Planning</vt:lpstr>
      <vt:lpstr>Physical Wellness – Body Basics</vt:lpstr>
      <vt:lpstr>Mental Wellness – Mind Matters</vt:lpstr>
      <vt:lpstr>Emotional Wellness –  Feelings Focus</vt:lpstr>
      <vt:lpstr>Relational (Social) Wellness – Connection Keys</vt:lpstr>
      <vt:lpstr>Professional Wellness –  From Work to Wellness</vt:lpstr>
      <vt:lpstr>Commitment to Focus on Wellness</vt:lpstr>
      <vt:lpstr>Big Picture - What Are You Focusing On?</vt:lpstr>
      <vt:lpstr>Big Picture – How to Help Others Toward Wellness</vt:lpstr>
      <vt:lpstr>Big Picture –  Time Management Tips</vt:lpstr>
      <vt:lpstr>Board Burnout</vt:lpstr>
      <vt:lpstr>Communicating to Prevent Board Burnout During the Meeting</vt:lpstr>
      <vt:lpstr>Everyday tips </vt:lpstr>
      <vt:lpstr>PowerPoint Presentation</vt:lpstr>
      <vt:lpstr>PowerPoint Presentation</vt:lpstr>
      <vt:lpstr>Time Management Assessment</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Haasser</dc:creator>
  <cp:lastModifiedBy>Andrea Bowman</cp:lastModifiedBy>
  <cp:revision>439</cp:revision>
  <cp:lastPrinted>2024-05-01T14:55:24Z</cp:lastPrinted>
  <dcterms:created xsi:type="dcterms:W3CDTF">2017-08-11T20:36:58Z</dcterms:created>
  <dcterms:modified xsi:type="dcterms:W3CDTF">2024-05-15T16:16:13Z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0x0101009269DF581EF5F74691BF6A0244D3C7AC</vt:lpwstr>
  </property>
</Properties>
</file>